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91" r:id="rId1"/>
    <p:sldMasterId id="2147483692" r:id="rId2"/>
    <p:sldMasterId id="2147483693" r:id="rId3"/>
  </p:sldMasterIdLst>
  <p:notesMasterIdLst>
    <p:notesMasterId r:id="rId5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309"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Lst>
  <p:sldSz cx="9144000" cy="5143500" type="screen16x9"/>
  <p:notesSz cx="6858000" cy="9144000"/>
  <p:embeddedFontLst>
    <p:embeddedFont>
      <p:font typeface="Alfa Slab One" panose="020B0604020202020204" charset="0"/>
      <p:regular r:id="rId58"/>
    </p:embeddedFont>
    <p:embeddedFont>
      <p:font typeface="Belleza" panose="020B0604020202020204" charset="0"/>
      <p:regular r:id="rId59"/>
    </p:embeddedFont>
    <p:embeddedFont>
      <p:font typeface="Calibri" panose="020F0502020204030204" pitchFamily="34" charset="0"/>
      <p:regular r:id="rId60"/>
      <p:bold r:id="rId61"/>
      <p:italic r:id="rId62"/>
      <p:boldItalic r:id="rId63"/>
    </p:embeddedFont>
    <p:embeddedFont>
      <p:font typeface="Cambria" panose="02040503050406030204" pitchFamily="18" charset="0"/>
      <p:regular r:id="rId64"/>
      <p:bold r:id="rId65"/>
      <p:italic r:id="rId66"/>
      <p:boldItalic r:id="rId67"/>
    </p:embeddedFont>
    <p:embeddedFont>
      <p:font typeface="Libre Baskerville" panose="02000000000000000000" pitchFamily="2" charset="0"/>
      <p:regular r:id="rId68"/>
      <p:bold r:id="rId69"/>
      <p:italic r:id="rId70"/>
    </p:embeddedFont>
    <p:embeddedFont>
      <p:font typeface="Libre Franklin" pitchFamily="2" charset="0"/>
      <p:regular r:id="rId71"/>
      <p:bold r:id="rId72"/>
      <p:italic r:id="rId73"/>
      <p:boldItalic r:id="rId74"/>
    </p:embeddedFont>
    <p:embeddedFont>
      <p:font typeface="Proxima Nova" panose="020B0604020202020204" charset="0"/>
      <p:regular r:id="rId75"/>
      <p:bold r:id="rId76"/>
      <p:italic r:id="rId77"/>
      <p:boldItalic r:id="rId78"/>
    </p:embeddedFont>
    <p:embeddedFont>
      <p:font typeface="Verdana" panose="020B0604030504040204" pitchFamily="34"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76DC23-7232-469A-91C1-AE0827C9C883}">
  <a:tblStyle styleId="{9E76DC23-7232-469A-91C1-AE0827C9C883}"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E0628FF-B38D-409E-8709-0F3CE1700871}"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7B9515C-4D15-4AC5-8435-8B1BA731FEF8}"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8F1D45C-239E-40CB-8A81-8F81296B4D6E}" styleName="Table_3">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8FFC204-28E2-474D-A7F6-6C61513EEE0C}" styleName="Table_4">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0EC"/>
          </a:solidFill>
        </a:fill>
      </a:tcStyle>
    </a:wholeTbl>
    <a:band1H>
      <a:tcTxStyle/>
      <a:tcStyle>
        <a:tcBdr/>
        <a:fill>
          <a:solidFill>
            <a:srgbClr val="E1E0D6"/>
          </a:solidFill>
        </a:fill>
      </a:tcStyle>
    </a:band1H>
    <a:band2H>
      <a:tcTxStyle/>
      <a:tcStyle>
        <a:tcBdr/>
      </a:tcStyle>
    </a:band2H>
    <a:band1V>
      <a:tcTxStyle/>
      <a:tcStyle>
        <a:tcBdr/>
        <a:fill>
          <a:solidFill>
            <a:srgbClr val="E1E0D6"/>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62376"/>
  </p:normalViewPr>
  <p:slideViewPr>
    <p:cSldViewPr snapToGrid="0">
      <p:cViewPr varScale="1">
        <p:scale>
          <a:sx n="71" d="100"/>
          <a:sy n="71" d="100"/>
        </p:scale>
        <p:origin x="207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6.fntdata"/><Relationship Id="rId68" Type="http://schemas.openxmlformats.org/officeDocument/2006/relationships/font" Target="fonts/font11.fntdata"/><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font" Target="fonts/font1.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19.fntdata"/><Relationship Id="rId7" Type="http://schemas.openxmlformats.org/officeDocument/2006/relationships/slide" Target="slides/slide4.xml"/><Relationship Id="rId71"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9.fntdata"/><Relationship Id="rId87" Type="http://schemas.openxmlformats.org/officeDocument/2006/relationships/tableStyles" Target="tableStyles.xml"/><Relationship Id="rId61" Type="http://schemas.openxmlformats.org/officeDocument/2006/relationships/font" Target="fonts/font4.fntdata"/><Relationship Id="rId82"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e2dd2f54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e2dd2f54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eaa58547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eaa58547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e8c23b0334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3" name="Google Shape;263;ge8c23b0334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f08d37c6e8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f08d37c6e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f08d37c6e8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gf08d37c6e8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282" name="Google Shape;282;gf08d37c6e8_0_135: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n" sz="1400" u="none" strike="noStrike" cap="none">
                <a:solidFill>
                  <a:srgbClr val="000000"/>
                </a:solidFill>
              </a:rPr>
              <a:t>13</a:t>
            </a:fld>
            <a:endParaRPr sz="1400" u="none" strike="noStrike" cap="none">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f9e75252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f9e75252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17da85a3b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17da85a3b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01260ec22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01260ec22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021eb4110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021eb4110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edb8cbbc0a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edb8cbbc0a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212420462e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2" name="Google Shape;342;g121242046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ea4fce5a3f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ea4fce5a3f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0120a35d25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0120a35d2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ee5b6c3cd4_0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ee5b6c3cd4_0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e496666b5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e496666b5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ea4fce5a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ea4fce5a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f08d37c6e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f08d37c6e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f08d37c6e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f08d37c6e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ea4fce5a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ea4fce5a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f1d3e67c34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f1d3e67c34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4285F4"/>
              </a:buClr>
              <a:buSzPts val="1100"/>
              <a:buFont typeface="Arial"/>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182c5b34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182c5b34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eaa5854735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solidFill>
                  <a:srgbClr val="000000"/>
                </a:solidFill>
              </a:rPr>
              <a:t>29</a:t>
            </a:fld>
            <a:endParaRPr>
              <a:solidFill>
                <a:srgbClr val="000000"/>
              </a:solidFill>
            </a:endParaRPr>
          </a:p>
        </p:txBody>
      </p:sp>
      <p:sp>
        <p:nvSpPr>
          <p:cNvPr id="418" name="Google Shape;418;geaa5854735_0_8:notes"/>
          <p:cNvSpPr txBox="1"/>
          <p:nvPr/>
        </p:nvSpPr>
        <p:spPr>
          <a:xfrm>
            <a:off x="3884613" y="8684926"/>
            <a:ext cx="2971800" cy="457500"/>
          </a:xfrm>
          <a:prstGeom prst="rect">
            <a:avLst/>
          </a:prstGeom>
          <a:noFill/>
          <a:ln>
            <a:noFill/>
          </a:ln>
        </p:spPr>
        <p:txBody>
          <a:bodyPr spcFirstLastPara="1" wrap="square" lIns="93125" tIns="46550" rIns="93125"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29</a:t>
            </a:fld>
            <a:endParaRPr sz="1200" b="0" i="0" u="none" strike="noStrike" cap="none">
              <a:solidFill>
                <a:srgbClr val="000000"/>
              </a:solidFill>
              <a:latin typeface="Arial"/>
              <a:ea typeface="Arial"/>
              <a:cs typeface="Arial"/>
              <a:sym typeface="Arial"/>
            </a:endParaRPr>
          </a:p>
        </p:txBody>
      </p:sp>
      <p:sp>
        <p:nvSpPr>
          <p:cNvPr id="419" name="Google Shape;419;geaa585473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0" name="Google Shape;420;geaa5854735_0_8: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021eb411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021eb411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eb5745f64d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eb5745f64d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190884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ee5b6c3cd4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5" name="Google Shape;445;gee5b6c3cd4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ee5b6c3cd4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gee5b6c3cd4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ee5b6c3cd4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gee5b6c3cd4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eb5745f64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eb5745f64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ea4fce5a3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ea4fce5a3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f08d37c6e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f08d37c6e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ea4fce5a3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ea4fce5a3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021eb4110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1021eb4110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752dae8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1752dae8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182c5b341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g1182c5b3418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d20b3c449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d20b3c449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d20b3c449e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d20b3c449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d20b3c449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d20b3c449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1995a25c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11995a25c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1995a25c6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1995a25c6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edb8cbbc0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9" name="Google Shape;559;gedb8cbbc0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11995a25c6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11995a25c6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f08d37c6e8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f08d37c6e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ea4fce5a3f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ea4fce5a3f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ee5b6c3c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ee5b6c3c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e496666b5f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ge496666b5f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5" name="Google Shape;595;ge496666b5f_0_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eaa5854735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geaa5854735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5" name="Google Shape;605;geaa5854735_0_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ea4fce5a3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ea4fce5a3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ea4fce5a3f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ea4fce5a3f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e496666b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e496666b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e5b6c3cd4_0_7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ee5b6c3cd4_0_7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ee5b6c3cd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0" name="Google Shape;240;gee5b6c3cd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e496666b5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e496666b5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1028700" y="514350"/>
            <a:ext cx="7200900" cy="1114500"/>
          </a:xfrm>
          <a:prstGeom prst="rect">
            <a:avLst/>
          </a:prstGeom>
          <a:noFill/>
          <a:ln>
            <a:noFill/>
          </a:ln>
        </p:spPr>
        <p:txBody>
          <a:bodyPr spcFirstLastPara="1" wrap="square" lIns="68575" tIns="34275" rIns="68575" bIns="34275" anchor="t" anchorCtr="0">
            <a:normAutofit/>
          </a:bodyPr>
          <a:lstStyle>
            <a:lvl1pPr lvl="0" algn="l" rtl="0">
              <a:lnSpc>
                <a:spcPct val="89000"/>
              </a:lnSpc>
              <a:spcBef>
                <a:spcPts val="0"/>
              </a:spcBef>
              <a:spcAft>
                <a:spcPts val="0"/>
              </a:spcAft>
              <a:buClr>
                <a:schemeClr val="dk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4" name="Google Shape;54;p13"/>
          <p:cNvSpPr txBox="1">
            <a:spLocks noGrp="1"/>
          </p:cNvSpPr>
          <p:nvPr>
            <p:ph type="body" idx="1"/>
          </p:nvPr>
        </p:nvSpPr>
        <p:spPr>
          <a:xfrm>
            <a:off x="1028700" y="1714500"/>
            <a:ext cx="7200900" cy="2686200"/>
          </a:xfrm>
          <a:prstGeom prst="rect">
            <a:avLst/>
          </a:prstGeom>
          <a:noFill/>
          <a:ln>
            <a:noFill/>
          </a:ln>
        </p:spPr>
        <p:txBody>
          <a:bodyPr spcFirstLastPara="1" wrap="square" lIns="68575" tIns="34275" rIns="68575" bIns="34275" anchor="t" anchorCtr="0">
            <a:normAutofit/>
          </a:bodyPr>
          <a:lstStyle>
            <a:lvl1pPr marL="457200" lvl="0" indent="-317500" algn="l" rtl="0">
              <a:lnSpc>
                <a:spcPct val="94000"/>
              </a:lnSpc>
              <a:spcBef>
                <a:spcPts val="800"/>
              </a:spcBef>
              <a:spcAft>
                <a:spcPts val="0"/>
              </a:spcAft>
              <a:buClr>
                <a:schemeClr val="dk2"/>
              </a:buClr>
              <a:buSzPts val="1400"/>
              <a:buChar char="■"/>
              <a:defRPr/>
            </a:lvl1pPr>
            <a:lvl2pPr marL="914400" lvl="1" indent="-317500" algn="l" rtl="0">
              <a:lnSpc>
                <a:spcPct val="94000"/>
              </a:lnSpc>
              <a:spcBef>
                <a:spcPts val="400"/>
              </a:spcBef>
              <a:spcAft>
                <a:spcPts val="0"/>
              </a:spcAft>
              <a:buClr>
                <a:schemeClr val="dk2"/>
              </a:buClr>
              <a:buSzPts val="1400"/>
              <a:buChar char="–"/>
              <a:defRPr/>
            </a:lvl2pPr>
            <a:lvl3pPr marL="1371600" lvl="2" indent="-317500" algn="l" rtl="0">
              <a:lnSpc>
                <a:spcPct val="94000"/>
              </a:lnSpc>
              <a:spcBef>
                <a:spcPts val="400"/>
              </a:spcBef>
              <a:spcAft>
                <a:spcPts val="0"/>
              </a:spcAft>
              <a:buClr>
                <a:schemeClr val="dk2"/>
              </a:buClr>
              <a:buSzPts val="1400"/>
              <a:buChar char="■"/>
              <a:defRPr/>
            </a:lvl3pPr>
            <a:lvl4pPr marL="1828800" lvl="3" indent="-317500" algn="l" rtl="0">
              <a:lnSpc>
                <a:spcPct val="94000"/>
              </a:lnSpc>
              <a:spcBef>
                <a:spcPts val="400"/>
              </a:spcBef>
              <a:spcAft>
                <a:spcPts val="0"/>
              </a:spcAft>
              <a:buClr>
                <a:schemeClr val="dk2"/>
              </a:buClr>
              <a:buSzPts val="1400"/>
              <a:buChar char="–"/>
              <a:defRPr/>
            </a:lvl4pPr>
            <a:lvl5pPr marL="2286000" lvl="4" indent="-317500" algn="l" rtl="0">
              <a:lnSpc>
                <a:spcPct val="94000"/>
              </a:lnSpc>
              <a:spcBef>
                <a:spcPts val="400"/>
              </a:spcBef>
              <a:spcAft>
                <a:spcPts val="0"/>
              </a:spcAft>
              <a:buClr>
                <a:schemeClr val="dk2"/>
              </a:buClr>
              <a:buSzPts val="1400"/>
              <a:buChar char="■"/>
              <a:defRPr/>
            </a:lvl5pPr>
            <a:lvl6pPr marL="2743200" lvl="5" indent="-317500" algn="l" rtl="0">
              <a:lnSpc>
                <a:spcPct val="94000"/>
              </a:lnSpc>
              <a:spcBef>
                <a:spcPts val="400"/>
              </a:spcBef>
              <a:spcAft>
                <a:spcPts val="0"/>
              </a:spcAft>
              <a:buClr>
                <a:schemeClr val="dk2"/>
              </a:buClr>
              <a:buSzPts val="1400"/>
              <a:buChar char="–"/>
              <a:defRPr/>
            </a:lvl6pPr>
            <a:lvl7pPr marL="3200400" lvl="6" indent="-317500" algn="l" rtl="0">
              <a:lnSpc>
                <a:spcPct val="94000"/>
              </a:lnSpc>
              <a:spcBef>
                <a:spcPts val="400"/>
              </a:spcBef>
              <a:spcAft>
                <a:spcPts val="0"/>
              </a:spcAft>
              <a:buClr>
                <a:schemeClr val="dk2"/>
              </a:buClr>
              <a:buSzPts val="1400"/>
              <a:buChar char="■"/>
              <a:defRPr/>
            </a:lvl7pPr>
            <a:lvl8pPr marL="3657600" lvl="7" indent="-317500" algn="l" rtl="0">
              <a:lnSpc>
                <a:spcPct val="94000"/>
              </a:lnSpc>
              <a:spcBef>
                <a:spcPts val="400"/>
              </a:spcBef>
              <a:spcAft>
                <a:spcPts val="0"/>
              </a:spcAft>
              <a:buClr>
                <a:schemeClr val="dk2"/>
              </a:buClr>
              <a:buSzPts val="1400"/>
              <a:buChar char="–"/>
              <a:defRPr/>
            </a:lvl8pPr>
            <a:lvl9pPr marL="4114800" lvl="8" indent="-317500" algn="l" rtl="0">
              <a:lnSpc>
                <a:spcPct val="94000"/>
              </a:lnSpc>
              <a:spcBef>
                <a:spcPts val="400"/>
              </a:spcBef>
              <a:spcAft>
                <a:spcPts val="200"/>
              </a:spcAft>
              <a:buClr>
                <a:schemeClr val="dk2"/>
              </a:buClr>
              <a:buSzPts val="1400"/>
              <a:buChar char="■"/>
              <a:defRPr/>
            </a:lvl9pPr>
          </a:lstStyle>
          <a:p>
            <a:endParaRPr/>
          </a:p>
        </p:txBody>
      </p:sp>
      <p:sp>
        <p:nvSpPr>
          <p:cNvPr id="55" name="Google Shape;55;p13"/>
          <p:cNvSpPr txBox="1">
            <a:spLocks noGrp="1"/>
          </p:cNvSpPr>
          <p:nvPr>
            <p:ph type="dt" idx="10"/>
          </p:nvPr>
        </p:nvSpPr>
        <p:spPr>
          <a:xfrm>
            <a:off x="1042988" y="4840039"/>
            <a:ext cx="903300" cy="303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6" name="Google Shape;56;p13"/>
          <p:cNvSpPr txBox="1">
            <a:spLocks noGrp="1"/>
          </p:cNvSpPr>
          <p:nvPr>
            <p:ph type="ftr" idx="11"/>
          </p:nvPr>
        </p:nvSpPr>
        <p:spPr>
          <a:xfrm>
            <a:off x="2170173" y="4840039"/>
            <a:ext cx="4710600" cy="303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7" name="Google Shape;57;p13"/>
          <p:cNvSpPr txBox="1">
            <a:spLocks noGrp="1"/>
          </p:cNvSpPr>
          <p:nvPr>
            <p:ph type="sldNum" idx="12"/>
          </p:nvPr>
        </p:nvSpPr>
        <p:spPr>
          <a:xfrm>
            <a:off x="7104552" y="4840039"/>
            <a:ext cx="1197300" cy="303600"/>
          </a:xfrm>
          <a:prstGeom prst="rect">
            <a:avLst/>
          </a:prstGeom>
          <a:noFill/>
          <a:ln>
            <a:noFill/>
          </a:ln>
        </p:spPr>
        <p:txBody>
          <a:bodyPr spcFirstLastPara="1" wrap="square" lIns="68575" tIns="34275" rIns="68575" bIns="34275" anchor="ctr" anchorCtr="0">
            <a:norm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 name="Google Shape;64;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 name="Google Shape;65;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 name="Google Shape;6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2" name="Google Shape;7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6" name="Google Shape;76;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7" name="Google Shape;7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 name="Google Shape;83;p2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4" name="Google Shape;8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7" name="Google Shape;8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
        <p:cNvGrpSpPr/>
        <p:nvPr/>
      </p:nvGrpSpPr>
      <p:grpSpPr>
        <a:xfrm>
          <a:off x="0" y="0"/>
          <a:ext cx="0" cy="0"/>
          <a:chOff x="0" y="0"/>
          <a:chExt cx="0" cy="0"/>
        </a:xfrm>
      </p:grpSpPr>
      <p:sp>
        <p:nvSpPr>
          <p:cNvPr id="89" name="Google Shape;89;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3" name="Google Shape;93;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sp>
        <p:nvSpPr>
          <p:cNvPr id="95" name="Google Shape;95;p2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96" name="Google Shape;9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2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9" name="Google Shape;99;p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00" name="Google Shape;100;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2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5" name="Google Shape;105;p26"/>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200"/>
              </a:spcBef>
              <a:spcAft>
                <a:spcPts val="0"/>
              </a:spcAft>
              <a:buClr>
                <a:schemeClr val="dk1"/>
              </a:buClr>
              <a:buSzPts val="1800"/>
              <a:buChar char="○"/>
              <a:defRPr/>
            </a:lvl2pPr>
            <a:lvl3pPr marL="1371600" lvl="2" indent="-342900" algn="l" rtl="0">
              <a:spcBef>
                <a:spcPts val="1200"/>
              </a:spcBef>
              <a:spcAft>
                <a:spcPts val="0"/>
              </a:spcAft>
              <a:buClr>
                <a:schemeClr val="dk1"/>
              </a:buClr>
              <a:buSzPts val="1800"/>
              <a:buChar char="■"/>
              <a:defRPr/>
            </a:lvl3pPr>
            <a:lvl4pPr marL="1828800" lvl="3" indent="-342900" algn="l" rtl="0">
              <a:spcBef>
                <a:spcPts val="1200"/>
              </a:spcBef>
              <a:spcAft>
                <a:spcPts val="0"/>
              </a:spcAft>
              <a:buClr>
                <a:schemeClr val="dk1"/>
              </a:buClr>
              <a:buSzPts val="1800"/>
              <a:buChar char="●"/>
              <a:defRPr/>
            </a:lvl4pPr>
            <a:lvl5pPr marL="2286000" lvl="4" indent="-342900" algn="l" rtl="0">
              <a:spcBef>
                <a:spcPts val="1200"/>
              </a:spcBef>
              <a:spcAft>
                <a:spcPts val="0"/>
              </a:spcAft>
              <a:buClr>
                <a:schemeClr val="dk1"/>
              </a:buClr>
              <a:buSzPts val="1800"/>
              <a:buChar char="○"/>
              <a:defRPr/>
            </a:lvl5pPr>
            <a:lvl6pPr marL="2743200" lvl="5" indent="-342900" algn="l" rtl="0">
              <a:spcBef>
                <a:spcPts val="120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06"/>
        <p:cNvGrpSpPr/>
        <p:nvPr/>
      </p:nvGrpSpPr>
      <p:grpSpPr>
        <a:xfrm>
          <a:off x="0" y="0"/>
          <a:ext cx="0" cy="0"/>
          <a:chOff x="0" y="0"/>
          <a:chExt cx="0" cy="0"/>
        </a:xfrm>
      </p:grpSpPr>
      <p:sp>
        <p:nvSpPr>
          <p:cNvPr id="107" name="Google Shape;107;p27"/>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8" name="Google Shape;108;p27"/>
          <p:cNvSpPr txBox="1">
            <a:spLocks noGrp="1"/>
          </p:cNvSpPr>
          <p:nvPr>
            <p:ph type="body" idx="1"/>
          </p:nvPr>
        </p:nvSpPr>
        <p:spPr>
          <a:xfrm>
            <a:off x="623888" y="3442098"/>
            <a:ext cx="7886700" cy="1125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1200"/>
              </a:spcBef>
              <a:spcAft>
                <a:spcPts val="0"/>
              </a:spcAft>
              <a:buClr>
                <a:srgbClr val="888888"/>
              </a:buClr>
              <a:buSzPts val="2000"/>
              <a:buNone/>
              <a:defRPr sz="2000">
                <a:solidFill>
                  <a:srgbClr val="888888"/>
                </a:solidFill>
              </a:defRPr>
            </a:lvl2pPr>
            <a:lvl3pPr marL="1371600" lvl="2" indent="-228600" algn="l" rtl="0">
              <a:lnSpc>
                <a:spcPct val="90000"/>
              </a:lnSpc>
              <a:spcBef>
                <a:spcPts val="1200"/>
              </a:spcBef>
              <a:spcAft>
                <a:spcPts val="0"/>
              </a:spcAft>
              <a:buClr>
                <a:srgbClr val="888888"/>
              </a:buClr>
              <a:buSzPts val="1800"/>
              <a:buNone/>
              <a:defRPr sz="1800">
                <a:solidFill>
                  <a:srgbClr val="888888"/>
                </a:solidFill>
              </a:defRPr>
            </a:lvl3pPr>
            <a:lvl4pPr marL="1828800" lvl="3" indent="-228600" algn="l" rtl="0">
              <a:lnSpc>
                <a:spcPct val="90000"/>
              </a:lnSpc>
              <a:spcBef>
                <a:spcPts val="1200"/>
              </a:spcBef>
              <a:spcAft>
                <a:spcPts val="0"/>
              </a:spcAft>
              <a:buClr>
                <a:srgbClr val="888888"/>
              </a:buClr>
              <a:buSzPts val="1600"/>
              <a:buNone/>
              <a:defRPr sz="1600">
                <a:solidFill>
                  <a:srgbClr val="888888"/>
                </a:solidFill>
              </a:defRPr>
            </a:lvl4pPr>
            <a:lvl5pPr marL="2286000" lvl="4" indent="-228600" algn="l" rtl="0">
              <a:lnSpc>
                <a:spcPct val="90000"/>
              </a:lnSpc>
              <a:spcBef>
                <a:spcPts val="1200"/>
              </a:spcBef>
              <a:spcAft>
                <a:spcPts val="0"/>
              </a:spcAft>
              <a:buClr>
                <a:srgbClr val="888888"/>
              </a:buClr>
              <a:buSzPts val="1600"/>
              <a:buNone/>
              <a:defRPr sz="1600">
                <a:solidFill>
                  <a:srgbClr val="888888"/>
                </a:solidFill>
              </a:defRPr>
            </a:lvl5pPr>
            <a:lvl6pPr marL="2743200" lvl="5" indent="-228600" algn="l" rtl="0">
              <a:lnSpc>
                <a:spcPct val="90000"/>
              </a:lnSpc>
              <a:spcBef>
                <a:spcPts val="1200"/>
              </a:spcBef>
              <a:spcAft>
                <a:spcPts val="0"/>
              </a:spcAft>
              <a:buClr>
                <a:srgbClr val="888888"/>
              </a:buClr>
              <a:buSzPts val="1600"/>
              <a:buNone/>
              <a:defRPr sz="1600">
                <a:solidFill>
                  <a:srgbClr val="888888"/>
                </a:solidFill>
              </a:defRPr>
            </a:lvl6pPr>
            <a:lvl7pPr marL="3200400" lvl="6" indent="-228600" algn="l" rtl="0">
              <a:lnSpc>
                <a:spcPct val="90000"/>
              </a:lnSpc>
              <a:spcBef>
                <a:spcPts val="1200"/>
              </a:spcBef>
              <a:spcAft>
                <a:spcPts val="0"/>
              </a:spcAft>
              <a:buClr>
                <a:srgbClr val="888888"/>
              </a:buClr>
              <a:buSzPts val="1600"/>
              <a:buNone/>
              <a:defRPr sz="1600">
                <a:solidFill>
                  <a:srgbClr val="888888"/>
                </a:solidFill>
              </a:defRPr>
            </a:lvl7pPr>
            <a:lvl8pPr marL="3657600" lvl="7" indent="-228600" algn="l" rtl="0">
              <a:lnSpc>
                <a:spcPct val="90000"/>
              </a:lnSpc>
              <a:spcBef>
                <a:spcPts val="1200"/>
              </a:spcBef>
              <a:spcAft>
                <a:spcPts val="0"/>
              </a:spcAft>
              <a:buClr>
                <a:srgbClr val="888888"/>
              </a:buClr>
              <a:buSzPts val="1600"/>
              <a:buNone/>
              <a:defRPr sz="1600">
                <a:solidFill>
                  <a:srgbClr val="888888"/>
                </a:solidFill>
              </a:defRPr>
            </a:lvl8pPr>
            <a:lvl9pPr marL="4114800" lvl="8" indent="-228600" algn="l" rtl="0">
              <a:lnSpc>
                <a:spcPct val="90000"/>
              </a:lnSpc>
              <a:spcBef>
                <a:spcPts val="1200"/>
              </a:spcBef>
              <a:spcAft>
                <a:spcPts val="1200"/>
              </a:spcAft>
              <a:buClr>
                <a:srgbClr val="888888"/>
              </a:buClr>
              <a:buSzPts val="1600"/>
              <a:buNone/>
              <a:defRPr sz="1600">
                <a:solidFill>
                  <a:srgbClr val="888888"/>
                </a:solidFill>
              </a:defRPr>
            </a:lvl9pPr>
          </a:lstStyle>
          <a:p>
            <a:endParaRPr/>
          </a:p>
        </p:txBody>
      </p:sp>
      <p:sp>
        <p:nvSpPr>
          <p:cNvPr id="109" name="Google Shape;109;p2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 name="Google Shape;110;p2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2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28"/>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4" name="Google Shape;114;p28"/>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200"/>
              </a:spcBef>
              <a:spcAft>
                <a:spcPts val="0"/>
              </a:spcAft>
              <a:buClr>
                <a:schemeClr val="dk1"/>
              </a:buClr>
              <a:buSzPts val="1800"/>
              <a:buChar char="○"/>
              <a:defRPr/>
            </a:lvl2pPr>
            <a:lvl3pPr marL="1371600" lvl="2" indent="-342900" algn="l" rtl="0">
              <a:lnSpc>
                <a:spcPct val="90000"/>
              </a:lnSpc>
              <a:spcBef>
                <a:spcPts val="1200"/>
              </a:spcBef>
              <a:spcAft>
                <a:spcPts val="0"/>
              </a:spcAft>
              <a:buClr>
                <a:schemeClr val="dk1"/>
              </a:buClr>
              <a:buSzPts val="1800"/>
              <a:buChar char="■"/>
              <a:defRPr/>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115" name="Google Shape;115;p28"/>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200"/>
              </a:spcBef>
              <a:spcAft>
                <a:spcPts val="0"/>
              </a:spcAft>
              <a:buClr>
                <a:schemeClr val="dk1"/>
              </a:buClr>
              <a:buSzPts val="1800"/>
              <a:buChar char="○"/>
              <a:defRPr/>
            </a:lvl2pPr>
            <a:lvl3pPr marL="1371600" lvl="2" indent="-342900" algn="l" rtl="0">
              <a:lnSpc>
                <a:spcPct val="90000"/>
              </a:lnSpc>
              <a:spcBef>
                <a:spcPts val="1200"/>
              </a:spcBef>
              <a:spcAft>
                <a:spcPts val="0"/>
              </a:spcAft>
              <a:buClr>
                <a:schemeClr val="dk1"/>
              </a:buClr>
              <a:buSzPts val="1800"/>
              <a:buChar char="■"/>
              <a:defRPr/>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116" name="Google Shape;116;p2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2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2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 Column Content">
  <p:cSld name="2 Column Content">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9"/>
          <p:cNvSpPr txBox="1">
            <a:spLocks noGrp="1"/>
          </p:cNvSpPr>
          <p:nvPr>
            <p:ph type="title"/>
          </p:nvPr>
        </p:nvSpPr>
        <p:spPr>
          <a:xfrm>
            <a:off x="385764" y="1"/>
            <a:ext cx="6900900" cy="7071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lt1"/>
              </a:buClr>
              <a:buSzPts val="4400"/>
              <a:buFont typeface="Calibri"/>
              <a:buNone/>
              <a:defRPr b="0" i="0">
                <a:solidFill>
                  <a:schemeClr val="lt1"/>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1" name="Google Shape;121;p29"/>
          <p:cNvSpPr txBox="1">
            <a:spLocks noGrp="1"/>
          </p:cNvSpPr>
          <p:nvPr>
            <p:ph type="body" idx="1"/>
          </p:nvPr>
        </p:nvSpPr>
        <p:spPr>
          <a:xfrm>
            <a:off x="628652" y="1369218"/>
            <a:ext cx="3689700" cy="3263400"/>
          </a:xfrm>
          <a:prstGeom prst="rect">
            <a:avLst/>
          </a:prstGeom>
          <a:noFill/>
          <a:ln>
            <a:noFill/>
          </a:ln>
        </p:spPr>
        <p:txBody>
          <a:bodyPr spcFirstLastPara="1" wrap="square" lIns="0" tIns="0" rIns="0" bIns="0" anchor="t" anchorCtr="0">
            <a:normAutofit/>
          </a:bodyPr>
          <a:lstStyle>
            <a:lvl1pPr marL="457200" lvl="0" indent="-348615" algn="l" rtl="0">
              <a:lnSpc>
                <a:spcPct val="100000"/>
              </a:lnSpc>
              <a:spcBef>
                <a:spcPts val="1000"/>
              </a:spcBef>
              <a:spcAft>
                <a:spcPts val="0"/>
              </a:spcAft>
              <a:buClr>
                <a:schemeClr val="accent1"/>
              </a:buClr>
              <a:buSzPts val="1890"/>
              <a:buFont typeface="Noto Sans Symbols"/>
              <a:buChar char="▪"/>
              <a:defRPr sz="2100" b="1" i="0">
                <a:solidFill>
                  <a:schemeClr val="dk1"/>
                </a:solidFill>
                <a:latin typeface="Calibri"/>
                <a:ea typeface="Calibri"/>
                <a:cs typeface="Calibri"/>
                <a:sym typeface="Calibri"/>
              </a:defRPr>
            </a:lvl1pPr>
            <a:lvl2pPr marL="914400" lvl="1" indent="-365760" algn="l" rtl="0">
              <a:lnSpc>
                <a:spcPct val="100000"/>
              </a:lnSpc>
              <a:spcBef>
                <a:spcPts val="1200"/>
              </a:spcBef>
              <a:spcAft>
                <a:spcPts val="0"/>
              </a:spcAft>
              <a:buClr>
                <a:schemeClr val="accent1"/>
              </a:buClr>
              <a:buSzPts val="2160"/>
              <a:buFont typeface="Times New Roman"/>
              <a:buChar char="▲"/>
              <a:defRPr b="0" i="0">
                <a:latin typeface="Calibri"/>
                <a:ea typeface="Calibri"/>
                <a:cs typeface="Calibri"/>
                <a:sym typeface="Calibri"/>
              </a:defRPr>
            </a:lvl2pPr>
            <a:lvl3pPr marL="1371600" lvl="2" indent="-342900" algn="l" rtl="0">
              <a:lnSpc>
                <a:spcPct val="100000"/>
              </a:lnSpc>
              <a:spcBef>
                <a:spcPts val="1200"/>
              </a:spcBef>
              <a:spcAft>
                <a:spcPts val="0"/>
              </a:spcAft>
              <a:buClr>
                <a:schemeClr val="accent1"/>
              </a:buClr>
              <a:buSzPts val="1800"/>
              <a:buFont typeface="Courier New"/>
              <a:buChar char="o"/>
              <a:defRPr b="0" i="0">
                <a:latin typeface="Calibri"/>
                <a:ea typeface="Calibri"/>
                <a:cs typeface="Calibri"/>
                <a:sym typeface="Calibri"/>
              </a:defRPr>
            </a:lvl3pPr>
            <a:lvl4pPr marL="1828800" lvl="3" indent="-331469" algn="l" rtl="0">
              <a:lnSpc>
                <a:spcPct val="100000"/>
              </a:lnSpc>
              <a:spcBef>
                <a:spcPts val="1200"/>
              </a:spcBef>
              <a:spcAft>
                <a:spcPts val="0"/>
              </a:spcAft>
              <a:buClr>
                <a:schemeClr val="accent1"/>
              </a:buClr>
              <a:buSzPts val="1620"/>
              <a:buFont typeface="Noto Sans Symbols"/>
              <a:buChar char="▪"/>
              <a:defRPr b="0" i="0">
                <a:latin typeface="Calibri"/>
                <a:ea typeface="Calibri"/>
                <a:cs typeface="Calibri"/>
                <a:sym typeface="Calibri"/>
              </a:defRPr>
            </a:lvl4pPr>
            <a:lvl5pPr marL="2286000" lvl="4" indent="-331470" algn="l" rtl="0">
              <a:lnSpc>
                <a:spcPct val="100000"/>
              </a:lnSpc>
              <a:spcBef>
                <a:spcPts val="1200"/>
              </a:spcBef>
              <a:spcAft>
                <a:spcPts val="0"/>
              </a:spcAft>
              <a:buClr>
                <a:schemeClr val="accent1"/>
              </a:buClr>
              <a:buSzPts val="1620"/>
              <a:buFont typeface="Noto Sans Symbols"/>
              <a:buChar char="▪"/>
              <a:defRPr b="0" i="0">
                <a:latin typeface="Calibri"/>
                <a:ea typeface="Calibri"/>
                <a:cs typeface="Calibri"/>
                <a:sym typeface="Calibri"/>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122" name="Google Shape;122;p29"/>
          <p:cNvSpPr txBox="1">
            <a:spLocks noGrp="1"/>
          </p:cNvSpPr>
          <p:nvPr>
            <p:ph type="body" idx="2"/>
          </p:nvPr>
        </p:nvSpPr>
        <p:spPr>
          <a:xfrm>
            <a:off x="4822725" y="1369218"/>
            <a:ext cx="3687000" cy="3263400"/>
          </a:xfrm>
          <a:prstGeom prst="rect">
            <a:avLst/>
          </a:prstGeom>
          <a:noFill/>
          <a:ln>
            <a:noFill/>
          </a:ln>
        </p:spPr>
        <p:txBody>
          <a:bodyPr spcFirstLastPara="1" wrap="square" lIns="0" tIns="0" rIns="0" bIns="0" anchor="t" anchorCtr="0">
            <a:normAutofit/>
          </a:bodyPr>
          <a:lstStyle>
            <a:lvl1pPr marL="457200" lvl="0" indent="-348615" algn="l" rtl="0">
              <a:lnSpc>
                <a:spcPct val="100000"/>
              </a:lnSpc>
              <a:spcBef>
                <a:spcPts val="1000"/>
              </a:spcBef>
              <a:spcAft>
                <a:spcPts val="0"/>
              </a:spcAft>
              <a:buClr>
                <a:schemeClr val="accent1"/>
              </a:buClr>
              <a:buSzPts val="1890"/>
              <a:buFont typeface="Noto Sans Symbols"/>
              <a:buChar char="▪"/>
              <a:defRPr sz="2100" b="1" i="0">
                <a:solidFill>
                  <a:schemeClr val="dk1"/>
                </a:solidFill>
                <a:latin typeface="Calibri"/>
                <a:ea typeface="Calibri"/>
                <a:cs typeface="Calibri"/>
                <a:sym typeface="Calibri"/>
              </a:defRPr>
            </a:lvl1pPr>
            <a:lvl2pPr marL="914400" lvl="1" indent="-365760" algn="l" rtl="0">
              <a:lnSpc>
                <a:spcPct val="100000"/>
              </a:lnSpc>
              <a:spcBef>
                <a:spcPts val="1200"/>
              </a:spcBef>
              <a:spcAft>
                <a:spcPts val="0"/>
              </a:spcAft>
              <a:buClr>
                <a:schemeClr val="accent1"/>
              </a:buClr>
              <a:buSzPts val="2160"/>
              <a:buFont typeface="Times New Roman"/>
              <a:buChar char="▲"/>
              <a:defRPr b="0" i="0">
                <a:latin typeface="Calibri"/>
                <a:ea typeface="Calibri"/>
                <a:cs typeface="Calibri"/>
                <a:sym typeface="Calibri"/>
              </a:defRPr>
            </a:lvl2pPr>
            <a:lvl3pPr marL="1371600" lvl="2" indent="-342900" algn="l" rtl="0">
              <a:lnSpc>
                <a:spcPct val="100000"/>
              </a:lnSpc>
              <a:spcBef>
                <a:spcPts val="1200"/>
              </a:spcBef>
              <a:spcAft>
                <a:spcPts val="0"/>
              </a:spcAft>
              <a:buClr>
                <a:schemeClr val="accent1"/>
              </a:buClr>
              <a:buSzPts val="1800"/>
              <a:buFont typeface="Courier New"/>
              <a:buChar char="o"/>
              <a:defRPr b="0" i="0">
                <a:latin typeface="Calibri"/>
                <a:ea typeface="Calibri"/>
                <a:cs typeface="Calibri"/>
                <a:sym typeface="Calibri"/>
              </a:defRPr>
            </a:lvl3pPr>
            <a:lvl4pPr marL="1828800" lvl="3" indent="-331469" algn="l" rtl="0">
              <a:lnSpc>
                <a:spcPct val="100000"/>
              </a:lnSpc>
              <a:spcBef>
                <a:spcPts val="1200"/>
              </a:spcBef>
              <a:spcAft>
                <a:spcPts val="0"/>
              </a:spcAft>
              <a:buClr>
                <a:schemeClr val="accent1"/>
              </a:buClr>
              <a:buSzPts val="1620"/>
              <a:buFont typeface="Noto Sans Symbols"/>
              <a:buChar char="▪"/>
              <a:defRPr b="0" i="0">
                <a:latin typeface="Calibri"/>
                <a:ea typeface="Calibri"/>
                <a:cs typeface="Calibri"/>
                <a:sym typeface="Calibri"/>
              </a:defRPr>
            </a:lvl4pPr>
            <a:lvl5pPr marL="2286000" lvl="4" indent="-331470" algn="l" rtl="0">
              <a:lnSpc>
                <a:spcPct val="100000"/>
              </a:lnSpc>
              <a:spcBef>
                <a:spcPts val="1200"/>
              </a:spcBef>
              <a:spcAft>
                <a:spcPts val="0"/>
              </a:spcAft>
              <a:buClr>
                <a:schemeClr val="accent1"/>
              </a:buClr>
              <a:buSzPts val="1620"/>
              <a:buFont typeface="Noto Sans Symbols"/>
              <a:buChar char="▪"/>
              <a:defRPr b="0" i="0">
                <a:latin typeface="Calibri"/>
                <a:ea typeface="Calibri"/>
                <a:cs typeface="Calibri"/>
                <a:sym typeface="Calibri"/>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28"/>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9"/>
        <p:cNvGrpSpPr/>
        <p:nvPr/>
      </p:nvGrpSpPr>
      <p:grpSpPr>
        <a:xfrm>
          <a:off x="0" y="0"/>
          <a:ext cx="0" cy="0"/>
          <a:chOff x="0" y="0"/>
          <a:chExt cx="0" cy="0"/>
        </a:xfrm>
      </p:grpSpPr>
      <p:sp>
        <p:nvSpPr>
          <p:cNvPr id="130" name="Google Shape;130;p3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p32"/>
          <p:cNvSpPr txBox="1">
            <a:spLocks noGrp="1"/>
          </p:cNvSpPr>
          <p:nvPr>
            <p:ph type="body" idx="1"/>
          </p:nvPr>
        </p:nvSpPr>
        <p:spPr>
          <a:xfrm>
            <a:off x="457200" y="1151337"/>
            <a:ext cx="40401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32" name="Google Shape;132;p3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33" name="Google Shape;133;p32"/>
          <p:cNvSpPr txBox="1">
            <a:spLocks noGrp="1"/>
          </p:cNvSpPr>
          <p:nvPr>
            <p:ph type="body" idx="3"/>
          </p:nvPr>
        </p:nvSpPr>
        <p:spPr>
          <a:xfrm>
            <a:off x="4645033" y="1151337"/>
            <a:ext cx="40419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34" name="Google Shape;134;p32"/>
          <p:cNvSpPr txBox="1">
            <a:spLocks noGrp="1"/>
          </p:cNvSpPr>
          <p:nvPr>
            <p:ph type="body" idx="4"/>
          </p:nvPr>
        </p:nvSpPr>
        <p:spPr>
          <a:xfrm>
            <a:off x="4645033"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35"/>
        <p:cNvGrpSpPr/>
        <p:nvPr/>
      </p:nvGrpSpPr>
      <p:grpSpPr>
        <a:xfrm>
          <a:off x="0" y="0"/>
          <a:ext cx="0" cy="0"/>
          <a:chOff x="0" y="0"/>
          <a:chExt cx="0" cy="0"/>
        </a:xfrm>
      </p:grpSpPr>
      <p:sp>
        <p:nvSpPr>
          <p:cNvPr id="136" name="Google Shape;136;p33"/>
          <p:cNvSpPr txBox="1">
            <a:spLocks noGrp="1"/>
          </p:cNvSpPr>
          <p:nvPr>
            <p:ph type="body" idx="1"/>
          </p:nvPr>
        </p:nvSpPr>
        <p:spPr>
          <a:xfrm>
            <a:off x="4081138" y="1664415"/>
            <a:ext cx="4500300" cy="2237700"/>
          </a:xfrm>
          <a:prstGeom prst="rect">
            <a:avLst/>
          </a:prstGeom>
          <a:noFill/>
          <a:ln>
            <a:noFill/>
          </a:ln>
        </p:spPr>
        <p:txBody>
          <a:bodyPr spcFirstLastPara="1" wrap="square" lIns="91425" tIns="45700" rIns="91425" bIns="45700" anchor="ctr" anchorCtr="0">
            <a:noAutofit/>
          </a:bodyPr>
          <a:lstStyle>
            <a:lvl1pPr marL="457200" lvl="0" indent="-228600" algn="ctr" rtl="0">
              <a:spcBef>
                <a:spcPts val="640"/>
              </a:spcBef>
              <a:spcAft>
                <a:spcPts val="0"/>
              </a:spcAft>
              <a:buClr>
                <a:srgbClr val="DD8047"/>
              </a:buClr>
              <a:buSzPts val="3200"/>
              <a:buNone/>
              <a:defRPr>
                <a:solidFill>
                  <a:srgbClr val="DD8047"/>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7" name="Google Shape;137;p33"/>
          <p:cNvSpPr txBox="1">
            <a:spLocks noGrp="1"/>
          </p:cNvSpPr>
          <p:nvPr>
            <p:ph type="title"/>
          </p:nvPr>
        </p:nvSpPr>
        <p:spPr>
          <a:xfrm>
            <a:off x="1045589" y="239998"/>
            <a:ext cx="6732000" cy="478500"/>
          </a:xfrm>
          <a:prstGeom prst="rect">
            <a:avLst/>
          </a:prstGeom>
          <a:solidFill>
            <a:srgbClr val="FFFFFF"/>
          </a:solidFill>
          <a:ln>
            <a:noFill/>
          </a:ln>
        </p:spPr>
        <p:txBody>
          <a:bodyPr spcFirstLastPara="1" wrap="square" lIns="91425" tIns="45700" rIns="91425" bIns="45700" anchor="t" anchorCtr="0">
            <a:noAutofit/>
          </a:bodyPr>
          <a:lstStyle>
            <a:lvl1pPr lvl="0" algn="l" rtl="0">
              <a:spcBef>
                <a:spcPts val="0"/>
              </a:spcBef>
              <a:spcAft>
                <a:spcPts val="0"/>
              </a:spcAft>
              <a:buClr>
                <a:schemeClr val="dk2"/>
              </a:buClr>
              <a:buSzPts val="18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8"/>
        <p:cNvGrpSpPr/>
        <p:nvPr/>
      </p:nvGrpSpPr>
      <p:grpSpPr>
        <a:xfrm>
          <a:off x="0" y="0"/>
          <a:ext cx="0" cy="0"/>
          <a:chOff x="0" y="0"/>
          <a:chExt cx="0" cy="0"/>
        </a:xfrm>
      </p:grpSpPr>
      <p:sp>
        <p:nvSpPr>
          <p:cNvPr id="139" name="Google Shape;139;p3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p34"/>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1"/>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2"/>
        <p:cNvGrpSpPr/>
        <p:nvPr/>
      </p:nvGrpSpPr>
      <p:grpSpPr>
        <a:xfrm>
          <a:off x="0" y="0"/>
          <a:ext cx="0" cy="0"/>
          <a:chOff x="0" y="0"/>
          <a:chExt cx="0" cy="0"/>
        </a:xfrm>
      </p:grpSpPr>
      <p:sp>
        <p:nvSpPr>
          <p:cNvPr id="143" name="Google Shape;143;p36"/>
          <p:cNvSpPr txBox="1">
            <a:spLocks noGrp="1"/>
          </p:cNvSpPr>
          <p:nvPr>
            <p:ph type="title"/>
          </p:nvPr>
        </p:nvSpPr>
        <p:spPr>
          <a:xfrm>
            <a:off x="722313" y="3305177"/>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p36"/>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5"/>
        <p:cNvGrpSpPr/>
        <p:nvPr/>
      </p:nvGrpSpPr>
      <p:grpSpPr>
        <a:xfrm>
          <a:off x="0" y="0"/>
          <a:ext cx="0" cy="0"/>
          <a:chOff x="0" y="0"/>
          <a:chExt cx="0" cy="0"/>
        </a:xfrm>
      </p:grpSpPr>
      <p:sp>
        <p:nvSpPr>
          <p:cNvPr id="146" name="Google Shape;146;p3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400"/>
              <a:buFont typeface="Belleza"/>
              <a:buNone/>
              <a:defRPr>
                <a:latin typeface="Belleza"/>
                <a:ea typeface="Belleza"/>
                <a:cs typeface="Belleza"/>
                <a:sym typeface="Bellez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ulleted List">
  <p:cSld name="Bulleted List">
    <p:spTree>
      <p:nvGrpSpPr>
        <p:cNvPr id="1" name="Shape 147"/>
        <p:cNvGrpSpPr/>
        <p:nvPr/>
      </p:nvGrpSpPr>
      <p:grpSpPr>
        <a:xfrm>
          <a:off x="0" y="0"/>
          <a:ext cx="0" cy="0"/>
          <a:chOff x="0" y="0"/>
          <a:chExt cx="0" cy="0"/>
        </a:xfrm>
      </p:grpSpPr>
      <p:sp>
        <p:nvSpPr>
          <p:cNvPr id="148" name="Google Shape;148;p38"/>
          <p:cNvSpPr txBox="1">
            <a:spLocks noGrp="1"/>
          </p:cNvSpPr>
          <p:nvPr>
            <p:ph type="title"/>
          </p:nvPr>
        </p:nvSpPr>
        <p:spPr>
          <a:xfrm>
            <a:off x="457200" y="228600"/>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000"/>
              <a:buFont typeface="Calibri"/>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p38"/>
          <p:cNvSpPr txBox="1">
            <a:spLocks noGrp="1"/>
          </p:cNvSpPr>
          <p:nvPr>
            <p:ph type="body" idx="1"/>
          </p:nvPr>
        </p:nvSpPr>
        <p:spPr>
          <a:xfrm>
            <a:off x="533400" y="1200150"/>
            <a:ext cx="8153400" cy="32577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0"/>
        <p:cNvGrpSpPr/>
        <p:nvPr/>
      </p:nvGrpSpPr>
      <p:grpSpPr>
        <a:xfrm>
          <a:off x="0" y="0"/>
          <a:ext cx="0" cy="0"/>
          <a:chOff x="0" y="0"/>
          <a:chExt cx="0" cy="0"/>
        </a:xfrm>
      </p:grpSpPr>
      <p:sp>
        <p:nvSpPr>
          <p:cNvPr id="151" name="Google Shape;151;p3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p39"/>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53" name="Google Shape;153;p39"/>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4"/>
        <p:cNvGrpSpPr/>
        <p:nvPr/>
      </p:nvGrpSpPr>
      <p:grpSpPr>
        <a:xfrm>
          <a:off x="0" y="0"/>
          <a:ext cx="0" cy="0"/>
          <a:chOff x="0" y="0"/>
          <a:chExt cx="0" cy="0"/>
        </a:xfrm>
      </p:grpSpPr>
      <p:sp>
        <p:nvSpPr>
          <p:cNvPr id="155" name="Google Shape;155;p40"/>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4200"/>
              <a:buFont typeface="Calibri"/>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56" name="Google Shape;156;p40"/>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gn="l" rtl="0">
              <a:spcBef>
                <a:spcPts val="0"/>
              </a:spcBef>
              <a:spcAft>
                <a:spcPts val="0"/>
              </a:spcAft>
              <a:buClr>
                <a:schemeClr val="dk1"/>
              </a:buClr>
              <a:buSzPts val="1800"/>
              <a:buChar char="●"/>
              <a:defRPr/>
            </a:lvl1pPr>
            <a:lvl2pPr marL="914400" lvl="1" indent="-317500" algn="l" rtl="0">
              <a:spcBef>
                <a:spcPts val="1600"/>
              </a:spcBef>
              <a:spcAft>
                <a:spcPts val="0"/>
              </a:spcAft>
              <a:buClr>
                <a:schemeClr val="dk1"/>
              </a:buClr>
              <a:buSzPts val="1400"/>
              <a:buChar char="○"/>
              <a:defRPr/>
            </a:lvl2pPr>
            <a:lvl3pPr marL="1371600" lvl="2" indent="-317500" algn="l" rtl="0">
              <a:spcBef>
                <a:spcPts val="1600"/>
              </a:spcBef>
              <a:spcAft>
                <a:spcPts val="0"/>
              </a:spcAft>
              <a:buClr>
                <a:schemeClr val="dk1"/>
              </a:buClr>
              <a:buSzPts val="1400"/>
              <a:buChar char="■"/>
              <a:defRPr/>
            </a:lvl3pPr>
            <a:lvl4pPr marL="1828800" lvl="3" indent="-317500" algn="l" rtl="0">
              <a:spcBef>
                <a:spcPts val="1600"/>
              </a:spcBef>
              <a:spcAft>
                <a:spcPts val="0"/>
              </a:spcAft>
              <a:buClr>
                <a:schemeClr val="dk1"/>
              </a:buClr>
              <a:buSzPts val="1400"/>
              <a:buChar char="●"/>
              <a:defRPr/>
            </a:lvl4pPr>
            <a:lvl5pPr marL="2286000" lvl="4" indent="-317500" algn="l" rtl="0">
              <a:spcBef>
                <a:spcPts val="1600"/>
              </a:spcBef>
              <a:spcAft>
                <a:spcPts val="0"/>
              </a:spcAft>
              <a:buClr>
                <a:schemeClr val="dk1"/>
              </a:buClr>
              <a:buSzPts val="1400"/>
              <a:buChar char="○"/>
              <a:defRPr/>
            </a:lvl5pPr>
            <a:lvl6pPr marL="2743200" lvl="5" indent="-317500" algn="l" rtl="0">
              <a:spcBef>
                <a:spcPts val="1600"/>
              </a:spcBef>
              <a:spcAft>
                <a:spcPts val="0"/>
              </a:spcAft>
              <a:buClr>
                <a:schemeClr val="dk1"/>
              </a:buClr>
              <a:buSzPts val="1400"/>
              <a:buChar char="■"/>
              <a:defRPr/>
            </a:lvl6pPr>
            <a:lvl7pPr marL="3200400" lvl="6" indent="-317500" algn="l" rtl="0">
              <a:spcBef>
                <a:spcPts val="1600"/>
              </a:spcBef>
              <a:spcAft>
                <a:spcPts val="0"/>
              </a:spcAft>
              <a:buClr>
                <a:schemeClr val="dk1"/>
              </a:buClr>
              <a:buSzPts val="1400"/>
              <a:buChar char="●"/>
              <a:defRPr/>
            </a:lvl7pPr>
            <a:lvl8pPr marL="3657600" lvl="7" indent="-317500" algn="l" rtl="0">
              <a:spcBef>
                <a:spcPts val="1600"/>
              </a:spcBef>
              <a:spcAft>
                <a:spcPts val="0"/>
              </a:spcAft>
              <a:buClr>
                <a:schemeClr val="dk1"/>
              </a:buClr>
              <a:buSzPts val="1400"/>
              <a:buChar char="○"/>
              <a:defRPr/>
            </a:lvl8pPr>
            <a:lvl9pPr marL="4114800" lvl="8" indent="-317500" algn="l" rtl="0">
              <a:spcBef>
                <a:spcPts val="1600"/>
              </a:spcBef>
              <a:spcAft>
                <a:spcPts val="1600"/>
              </a:spcAft>
              <a:buClr>
                <a:schemeClr val="dk1"/>
              </a:buClr>
              <a:buSzPts val="1400"/>
              <a:buChar char="■"/>
              <a:defRPr/>
            </a:lvl9pPr>
          </a:lstStyle>
          <a:p>
            <a:endParaRPr/>
          </a:p>
        </p:txBody>
      </p:sp>
      <p:sp>
        <p:nvSpPr>
          <p:cNvPr id="157" name="Google Shape;157;p40"/>
          <p:cNvSpPr txBox="1">
            <a:spLocks noGrp="1"/>
          </p:cNvSpPr>
          <p:nvPr>
            <p:ph type="sldNum" idx="12"/>
          </p:nvPr>
        </p:nvSpPr>
        <p:spPr>
          <a:xfrm>
            <a:off x="8472458" y="4663218"/>
            <a:ext cx="548700" cy="3936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0" marR="0" lvl="1" indent="0" algn="r"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2pPr>
            <a:lvl3pPr marL="0" marR="0" lvl="2" indent="0" algn="r"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3pPr>
            <a:lvl4pPr marL="0" marR="0" lvl="3" indent="0" algn="r"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4pPr>
            <a:lvl5pPr marL="0" marR="0" lvl="4" indent="0" algn="r"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5pPr>
            <a:lvl6pPr marL="0" marR="0" lvl="5" indent="0" algn="r"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6pPr>
            <a:lvl7pPr marL="0" marR="0" lvl="6" indent="0" algn="r"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7pPr>
            <a:lvl8pPr marL="0" marR="0" lvl="7" indent="0" algn="r"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8pPr>
            <a:lvl9pPr marL="0" marR="0" lvl="8" indent="0" algn="r"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8"/>
        <p:cNvGrpSpPr/>
        <p:nvPr/>
      </p:nvGrpSpPr>
      <p:grpSpPr>
        <a:xfrm>
          <a:off x="0" y="0"/>
          <a:ext cx="0" cy="0"/>
          <a:chOff x="0" y="0"/>
          <a:chExt cx="0" cy="0"/>
        </a:xfrm>
      </p:grpSpPr>
      <p:sp>
        <p:nvSpPr>
          <p:cNvPr id="159" name="Google Shape;159;p41"/>
          <p:cNvSpPr txBox="1">
            <a:spLocks noGrp="1"/>
          </p:cNvSpPr>
          <p:nvPr>
            <p:ph type="ctrTitle"/>
          </p:nvPr>
        </p:nvSpPr>
        <p:spPr>
          <a:xfrm>
            <a:off x="685800" y="1597826"/>
            <a:ext cx="7772400" cy="1102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0" name="Google Shape;160;p41"/>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1"/>
        <p:cNvGrpSpPr/>
        <p:nvPr/>
      </p:nvGrpSpPr>
      <p:grpSpPr>
        <a:xfrm>
          <a:off x="0" y="0"/>
          <a:ext cx="0" cy="0"/>
          <a:chOff x="0" y="0"/>
          <a:chExt cx="0" cy="0"/>
        </a:xfrm>
      </p:grpSpPr>
      <p:sp>
        <p:nvSpPr>
          <p:cNvPr id="162" name="Google Shape;162;p42"/>
          <p:cNvSpPr txBox="1">
            <a:spLocks noGrp="1"/>
          </p:cNvSpPr>
          <p:nvPr>
            <p:ph type="title"/>
          </p:nvPr>
        </p:nvSpPr>
        <p:spPr>
          <a:xfrm>
            <a:off x="457216" y="204789"/>
            <a:ext cx="3008400" cy="8715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3" name="Google Shape;163;p42"/>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64" name="Google Shape;164;p42"/>
          <p:cNvSpPr txBox="1">
            <a:spLocks noGrp="1"/>
          </p:cNvSpPr>
          <p:nvPr>
            <p:ph type="body" idx="2"/>
          </p:nvPr>
        </p:nvSpPr>
        <p:spPr>
          <a:xfrm>
            <a:off x="457216" y="1076328"/>
            <a:ext cx="3008400" cy="35184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5"/>
        <p:cNvGrpSpPr/>
        <p:nvPr/>
      </p:nvGrpSpPr>
      <p:grpSpPr>
        <a:xfrm>
          <a:off x="0" y="0"/>
          <a:ext cx="0" cy="0"/>
          <a:chOff x="0" y="0"/>
          <a:chExt cx="0" cy="0"/>
        </a:xfrm>
      </p:grpSpPr>
      <p:sp>
        <p:nvSpPr>
          <p:cNvPr id="166" name="Google Shape;166;p43"/>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7" name="Google Shape;167;p43"/>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8" name="Google Shape;168;p43"/>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9"/>
        <p:cNvGrpSpPr/>
        <p:nvPr/>
      </p:nvGrpSpPr>
      <p:grpSpPr>
        <a:xfrm>
          <a:off x="0" y="0"/>
          <a:ext cx="0" cy="0"/>
          <a:chOff x="0" y="0"/>
          <a:chExt cx="0" cy="0"/>
        </a:xfrm>
      </p:grpSpPr>
      <p:sp>
        <p:nvSpPr>
          <p:cNvPr id="170" name="Google Shape;170;p4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1" name="Google Shape;171;p44"/>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2"/>
        <p:cNvGrpSpPr/>
        <p:nvPr/>
      </p:nvGrpSpPr>
      <p:grpSpPr>
        <a:xfrm>
          <a:off x="0" y="0"/>
          <a:ext cx="0" cy="0"/>
          <a:chOff x="0" y="0"/>
          <a:chExt cx="0" cy="0"/>
        </a:xfrm>
      </p:grpSpPr>
      <p:sp>
        <p:nvSpPr>
          <p:cNvPr id="173" name="Google Shape;173;p45"/>
          <p:cNvSpPr txBox="1">
            <a:spLocks noGrp="1"/>
          </p:cNvSpPr>
          <p:nvPr>
            <p:ph type="title"/>
          </p:nvPr>
        </p:nvSpPr>
        <p:spPr>
          <a:xfrm rot="5400000">
            <a:off x="5463750" y="1371635"/>
            <a:ext cx="4388700" cy="20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4" name="Google Shape;174;p45"/>
          <p:cNvSpPr txBox="1">
            <a:spLocks noGrp="1"/>
          </p:cNvSpPr>
          <p:nvPr>
            <p:ph type="body" idx="1"/>
          </p:nvPr>
        </p:nvSpPr>
        <p:spPr>
          <a:xfrm rot="5400000">
            <a:off x="1272750" y="-609565"/>
            <a:ext cx="4388700" cy="6019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75"/>
        <p:cNvGrpSpPr/>
        <p:nvPr/>
      </p:nvGrpSpPr>
      <p:grpSpPr>
        <a:xfrm>
          <a:off x="0" y="0"/>
          <a:ext cx="0" cy="0"/>
          <a:chOff x="0" y="0"/>
          <a:chExt cx="0" cy="0"/>
        </a:xfrm>
      </p:grpSpPr>
      <p:sp>
        <p:nvSpPr>
          <p:cNvPr id="176" name="Google Shape;176;p4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0" name="Google Shape;60;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61" name="Google Shape;61;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5" name="Google Shape;125;p30"/>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6" name="Google Shape;126;p30"/>
          <p:cNvSpPr/>
          <p:nvPr/>
        </p:nvSpPr>
        <p:spPr>
          <a:xfrm>
            <a:off x="8273747" y="4480397"/>
            <a:ext cx="297000" cy="2220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rgbClr val="FFFFFF"/>
              </a:solidFill>
              <a:latin typeface="Libre Baskerville"/>
              <a:ea typeface="Libre Baskerville"/>
              <a:cs typeface="Libre Baskerville"/>
              <a:sym typeface="Libre Baskerville"/>
            </a:endParaRPr>
          </a:p>
        </p:txBody>
      </p:sp>
      <p:pic>
        <p:nvPicPr>
          <p:cNvPr id="127" name="Google Shape;127;p30" descr="LogoProof2-02.pdf"/>
          <p:cNvPicPr preferRelativeResize="0"/>
          <p:nvPr/>
        </p:nvPicPr>
        <p:blipFill rotWithShape="1">
          <a:blip r:embed="rId18">
            <a:alphaModFix/>
          </a:blip>
          <a:srcRect/>
          <a:stretch/>
        </p:blipFill>
        <p:spPr>
          <a:xfrm rot="5400000">
            <a:off x="8418937" y="4609360"/>
            <a:ext cx="465668" cy="6026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hyperlink" Target="https://mtss4success.org/"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hyperlink" Target="https://www.getclockwise.com/blog/the-state-of-meetings-in-2020"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hyperlink" Target="https://www.marinschools.org/cms/lib/CA01001323/Centricity/Domain/133/Team%20Implemented%20Problem%20Solving%20Tips.pdf" TargetMode="External"/><Relationship Id="rId4" Type="http://schemas.openxmlformats.org/officeDocument/2006/relationships/hyperlink" Target="https://www.beenote.io/en/state-of-meetings-at-work-the-result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doe.k12.de.us/Page/4413"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assets-global.website-files.com/5d3725188825e071f1670246/5daf1f12bc3bf471b96cbe2b_SWPBIS%20Tiered%20Fidelity%20Inventory%20(TFI).pdf"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hyperlink" Target="https://www.doe.k12.de.us/cms/lib/DE01922744/Centricity/Domain/613/DE-MTSS%20School%20Rubric%20_1.19.2021.pdf"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hyperlink" Target="https://www.doe.k12.de.us/cms/lib/DE01922744/Centricity/Domain/613/DE-MTSS%20School%20Rubric%20_1.19.2021.pdf" TargetMode="External"/><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hyperlink" Target="https://www.doe.k12.de.us/cms/lib/DE01922744/Centricity/Domain/613/DE-MTSS%20School%20Rubric%20_1.19.2021.pdf" TargetMode="External"/><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hyperlink" Target="http://www.uoecs.org/" TargetMode="External"/><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49.xml.rels><?xml version="1.0" encoding="UTF-8" standalone="yes"?>
<Relationships xmlns="http://schemas.openxmlformats.org/package/2006/relationships"><Relationship Id="rId3" Type="http://schemas.openxmlformats.org/officeDocument/2006/relationships/hyperlink" Target="http://www.delawarepbs.org/pd/"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www.youtube.com/watch?v=udDQx5oJW9k"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4.jp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8" Type="http://schemas.openxmlformats.org/officeDocument/2006/relationships/hyperlink" Target="https://www.doe.k12.de.us/cms/lib/DE01922744/Centricity/Domain/613/DE-MTSS%20School%20Rubric%20_1.19.2021.pdf" TargetMode="External"/><Relationship Id="rId13" Type="http://schemas.openxmlformats.org/officeDocument/2006/relationships/hyperlink" Target="https://doi.org/10.1177/1063426617733717" TargetMode="External"/><Relationship Id="rId3" Type="http://schemas.openxmlformats.org/officeDocument/2006/relationships/hyperlink" Target="https://brightmorningteam.com/coaching-team-tools/" TargetMode="External"/><Relationship Id="rId7" Type="http://schemas.openxmlformats.org/officeDocument/2006/relationships/hyperlink" Target="https://www.doe.k12.de.us/cms/lib/DE01922744/Centricity/Domain/613/Team-based%20leadership_508.pdf" TargetMode="External"/><Relationship Id="rId12" Type="http://schemas.openxmlformats.org/officeDocument/2006/relationships/hyperlink" Target="https://www.getclockwise.com/blog/the-state-of-meetings-in-2020" TargetMode="External"/><Relationship Id="rId2" Type="http://schemas.openxmlformats.org/officeDocument/2006/relationships/notesSlide" Target="../notesSlides/notesSlide53.xml"/><Relationship Id="rId1" Type="http://schemas.openxmlformats.org/officeDocument/2006/relationships/slideLayout" Target="../slideLayouts/slideLayout12.xml"/><Relationship Id="rId6" Type="http://schemas.openxmlformats.org/officeDocument/2006/relationships/hyperlink" Target="https://docs.google.com/presentation/d/14ZxGndwAAGfuAeq3mho2Oc0KrSzrf6y_/edit#slide=id.p1" TargetMode="External"/><Relationship Id="rId11" Type="http://schemas.openxmlformats.org/officeDocument/2006/relationships/hyperlink" Target="https://www.marinschools.org/cms/lib/CA01001323/Centricity/Domain/133/Team%20Implemented%20Problem%20Solving%20Tips.pdf" TargetMode="External"/><Relationship Id="rId5" Type="http://schemas.openxmlformats.org/officeDocument/2006/relationships/hyperlink" Target="https://mtss4success.org/" TargetMode="External"/><Relationship Id="rId15" Type="http://schemas.openxmlformats.org/officeDocument/2006/relationships/hyperlink" Target="http://www.delawarepbs.org/wp-content/uploads/2021/08/ISF-Day-1-August-11-2021-Participant.pptx" TargetMode="External"/><Relationship Id="rId10" Type="http://schemas.openxmlformats.org/officeDocument/2006/relationships/hyperlink" Target="https://docs.google.com/presentation/d/1tzN9pSewbosKgCwDOh-MxyraQjdY1Dza6mW0xfwfkaw/edit#slide=id.ge34be7a102_0_20" TargetMode="External"/><Relationship Id="rId4" Type="http://schemas.openxmlformats.org/officeDocument/2006/relationships/hyperlink" Target="https://www.pbis.org/resource/tfi#:~:text=The%20purpose%20of%20the%20SWPBIS,interventions%20and%20supports%20(SWPBIS)." TargetMode="External"/><Relationship Id="rId9" Type="http://schemas.openxmlformats.org/officeDocument/2006/relationships/hyperlink" Target="https://www.doe.k12.de.us/Page/4413" TargetMode="External"/><Relationship Id="rId14" Type="http://schemas.openxmlformats.org/officeDocument/2006/relationships/hyperlink" Target="https://www.beenote.io/state-of-meetings-at-work-the-resul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marinschools.org/cms/lib/CA01001323/Centricity/Domain/133/Team%20Implemented%20Problem%20Solving%20Tips.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80"/>
        <p:cNvGrpSpPr/>
        <p:nvPr/>
      </p:nvGrpSpPr>
      <p:grpSpPr>
        <a:xfrm>
          <a:off x="0" y="0"/>
          <a:ext cx="0" cy="0"/>
          <a:chOff x="0" y="0"/>
          <a:chExt cx="0" cy="0"/>
        </a:xfrm>
      </p:grpSpPr>
      <p:sp>
        <p:nvSpPr>
          <p:cNvPr id="181" name="Google Shape;181;p47"/>
          <p:cNvSpPr txBox="1">
            <a:spLocks noGrp="1"/>
          </p:cNvSpPr>
          <p:nvPr>
            <p:ph type="ctrTitle"/>
          </p:nvPr>
        </p:nvSpPr>
        <p:spPr>
          <a:xfrm>
            <a:off x="393050" y="613950"/>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660" b="1">
                <a:solidFill>
                  <a:srgbClr val="073763"/>
                </a:solidFill>
                <a:latin typeface="Verdana"/>
                <a:ea typeface="Verdana"/>
                <a:cs typeface="Verdana"/>
                <a:sym typeface="Verdana"/>
              </a:rPr>
              <a:t>Building Strong </a:t>
            </a:r>
            <a:endParaRPr sz="4660" b="1">
              <a:solidFill>
                <a:srgbClr val="073763"/>
              </a:solidFill>
              <a:latin typeface="Verdana"/>
              <a:ea typeface="Verdana"/>
              <a:cs typeface="Verdana"/>
              <a:sym typeface="Verdana"/>
            </a:endParaRPr>
          </a:p>
          <a:p>
            <a:pPr marL="0" lvl="0" indent="0" algn="ctr" rtl="0">
              <a:spcBef>
                <a:spcPts val="0"/>
              </a:spcBef>
              <a:spcAft>
                <a:spcPts val="0"/>
              </a:spcAft>
              <a:buSzPts val="990"/>
              <a:buNone/>
            </a:pPr>
            <a:r>
              <a:rPr lang="en" sz="4660" b="1">
                <a:solidFill>
                  <a:srgbClr val="073763"/>
                </a:solidFill>
                <a:latin typeface="Verdana"/>
                <a:ea typeface="Verdana"/>
                <a:cs typeface="Verdana"/>
                <a:sym typeface="Verdana"/>
              </a:rPr>
              <a:t>Team-Based Leadership</a:t>
            </a:r>
            <a:endParaRPr sz="4660" b="1">
              <a:solidFill>
                <a:srgbClr val="073763"/>
              </a:solidFill>
              <a:latin typeface="Verdana"/>
              <a:ea typeface="Verdana"/>
              <a:cs typeface="Verdana"/>
              <a:sym typeface="Verdana"/>
            </a:endParaRPr>
          </a:p>
        </p:txBody>
      </p:sp>
      <p:pic>
        <p:nvPicPr>
          <p:cNvPr id="182" name="Google Shape;182;p47"/>
          <p:cNvPicPr preferRelativeResize="0"/>
          <p:nvPr/>
        </p:nvPicPr>
        <p:blipFill>
          <a:blip r:embed="rId3">
            <a:alphaModFix/>
          </a:blip>
          <a:stretch>
            <a:fillRect/>
          </a:stretch>
        </p:blipFill>
        <p:spPr>
          <a:xfrm>
            <a:off x="3062175" y="3047725"/>
            <a:ext cx="3019648" cy="1906451"/>
          </a:xfrm>
          <a:prstGeom prst="rect">
            <a:avLst/>
          </a:prstGeom>
          <a:noFill/>
          <a:ln>
            <a:noFill/>
          </a:ln>
        </p:spPr>
      </p:pic>
      <p:sp>
        <p:nvSpPr>
          <p:cNvPr id="183" name="Google Shape;183;p47"/>
          <p:cNvSpPr/>
          <p:nvPr/>
        </p:nvSpPr>
        <p:spPr>
          <a:xfrm>
            <a:off x="162350" y="103325"/>
            <a:ext cx="8855400" cy="4966500"/>
          </a:xfrm>
          <a:prstGeom prst="rect">
            <a:avLst/>
          </a:prstGeom>
          <a:no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4"/>
        <p:cNvGrpSpPr/>
        <p:nvPr/>
      </p:nvGrpSpPr>
      <p:grpSpPr>
        <a:xfrm>
          <a:off x="0" y="0"/>
          <a:ext cx="0" cy="0"/>
          <a:chOff x="0" y="0"/>
          <a:chExt cx="0" cy="0"/>
        </a:xfrm>
      </p:grpSpPr>
      <p:sp>
        <p:nvSpPr>
          <p:cNvPr id="255" name="Google Shape;255;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buSzPts val="990"/>
            </a:pPr>
            <a:r>
              <a:rPr lang="en" sz="3620" b="1" dirty="0">
                <a:solidFill>
                  <a:srgbClr val="1F497D"/>
                </a:solidFill>
                <a:effectLst>
                  <a:outerShdw blurRad="50800" dist="38100" algn="l" rotWithShape="0">
                    <a:prstClr val="black">
                      <a:alpha val="40000"/>
                    </a:prstClr>
                  </a:outerShdw>
                </a:effectLst>
                <a:latin typeface="Verdana"/>
                <a:ea typeface="Verdana"/>
                <a:cs typeface="Verdana"/>
                <a:sym typeface="Verdana"/>
              </a:rPr>
              <a:t>Team Time </a:t>
            </a:r>
            <a:endParaRPr sz="3620" b="1" dirty="0">
              <a:latin typeface="Verdana"/>
              <a:ea typeface="Verdana"/>
              <a:cs typeface="Verdana"/>
              <a:sym typeface="Verdana"/>
            </a:endParaRPr>
          </a:p>
        </p:txBody>
      </p:sp>
      <p:sp>
        <p:nvSpPr>
          <p:cNvPr id="256" name="Google Shape;256;p56"/>
          <p:cNvSpPr txBox="1">
            <a:spLocks noGrp="1"/>
          </p:cNvSpPr>
          <p:nvPr>
            <p:ph type="body" idx="1"/>
          </p:nvPr>
        </p:nvSpPr>
        <p:spPr>
          <a:xfrm>
            <a:off x="0" y="1297600"/>
            <a:ext cx="7896900" cy="3987300"/>
          </a:xfrm>
          <a:prstGeom prst="rect">
            <a:avLst/>
          </a:prstGeom>
        </p:spPr>
        <p:txBody>
          <a:bodyPr spcFirstLastPara="1" wrap="square" lIns="91425" tIns="91425" rIns="91425" bIns="91425" anchor="t" anchorCtr="0">
            <a:normAutofit fontScale="92500"/>
          </a:bodyPr>
          <a:lstStyle/>
          <a:p>
            <a:pPr marL="457200" lvl="0" indent="-334327" algn="l" rtl="0">
              <a:spcBef>
                <a:spcPts val="0"/>
              </a:spcBef>
              <a:spcAft>
                <a:spcPts val="0"/>
              </a:spcAft>
              <a:buClr>
                <a:srgbClr val="000000"/>
              </a:buClr>
              <a:buSzPct val="72000"/>
              <a:buChar char="●"/>
            </a:pPr>
            <a:r>
              <a:rPr lang="en" sz="2500">
                <a:solidFill>
                  <a:srgbClr val="000000"/>
                </a:solidFill>
              </a:rPr>
              <a:t>Refer to </a:t>
            </a:r>
            <a:r>
              <a:rPr lang="en" sz="2500" b="1">
                <a:solidFill>
                  <a:srgbClr val="000000"/>
                </a:solidFill>
              </a:rPr>
              <a:t>activity #1</a:t>
            </a:r>
            <a:r>
              <a:rPr lang="en" sz="2500">
                <a:solidFill>
                  <a:srgbClr val="000000"/>
                </a:solidFill>
              </a:rPr>
              <a:t> on your </a:t>
            </a:r>
            <a:r>
              <a:rPr lang="en" sz="2500" i="1">
                <a:solidFill>
                  <a:srgbClr val="000000"/>
                </a:solidFill>
              </a:rPr>
              <a:t>Building Strong Team-Based Leadership</a:t>
            </a:r>
            <a:r>
              <a:rPr lang="en" sz="2500">
                <a:solidFill>
                  <a:srgbClr val="000000"/>
                </a:solidFill>
              </a:rPr>
              <a:t> Module: Team Time Companion Guide </a:t>
            </a:r>
            <a:endParaRPr sz="2500">
              <a:solidFill>
                <a:srgbClr val="000000"/>
              </a:solidFill>
            </a:endParaRPr>
          </a:p>
          <a:p>
            <a:pPr marL="457200" lvl="0" indent="-334327" algn="l" rtl="0">
              <a:spcBef>
                <a:spcPts val="0"/>
              </a:spcBef>
              <a:spcAft>
                <a:spcPts val="0"/>
              </a:spcAft>
              <a:buClr>
                <a:srgbClr val="000000"/>
              </a:buClr>
              <a:buSzPct val="72000"/>
              <a:buChar char="●"/>
            </a:pPr>
            <a:r>
              <a:rPr lang="en" sz="2500">
                <a:solidFill>
                  <a:srgbClr val="000000"/>
                </a:solidFill>
              </a:rPr>
              <a:t>Reflect </a:t>
            </a:r>
            <a:r>
              <a:rPr lang="en" sz="2500" i="1">
                <a:solidFill>
                  <a:srgbClr val="000000"/>
                </a:solidFill>
              </a:rPr>
              <a:t>individually</a:t>
            </a:r>
            <a:r>
              <a:rPr lang="en" sz="2500">
                <a:solidFill>
                  <a:srgbClr val="000000"/>
                </a:solidFill>
              </a:rPr>
              <a:t> on personal teaming experiences briefly </a:t>
            </a:r>
            <a:endParaRPr sz="2500">
              <a:solidFill>
                <a:srgbClr val="000000"/>
              </a:solidFill>
            </a:endParaRPr>
          </a:p>
          <a:p>
            <a:pPr marL="457200" lvl="0" indent="-334327" algn="l" rtl="0">
              <a:spcBef>
                <a:spcPts val="0"/>
              </a:spcBef>
              <a:spcAft>
                <a:spcPts val="0"/>
              </a:spcAft>
              <a:buClr>
                <a:srgbClr val="000000"/>
              </a:buClr>
              <a:buSzPct val="72000"/>
              <a:buChar char="●"/>
            </a:pPr>
            <a:r>
              <a:rPr lang="en" sz="2500">
                <a:solidFill>
                  <a:srgbClr val="000000"/>
                </a:solidFill>
              </a:rPr>
              <a:t>As a </a:t>
            </a:r>
            <a:r>
              <a:rPr lang="en" sz="2500" i="1">
                <a:solidFill>
                  <a:srgbClr val="000000"/>
                </a:solidFill>
              </a:rPr>
              <a:t>team</a:t>
            </a:r>
            <a:r>
              <a:rPr lang="en" sz="2500">
                <a:solidFill>
                  <a:srgbClr val="000000"/>
                </a:solidFill>
              </a:rPr>
              <a:t>, discuss experiences you have mutually had dealing with effective vs. ineffective teaming habits </a:t>
            </a:r>
            <a:endParaRPr sz="2500">
              <a:solidFill>
                <a:srgbClr val="000000"/>
              </a:solidFill>
            </a:endParaRPr>
          </a:p>
          <a:p>
            <a:pPr marL="457200" lvl="0" indent="-334327" algn="l" rtl="0">
              <a:spcBef>
                <a:spcPts val="0"/>
              </a:spcBef>
              <a:spcAft>
                <a:spcPts val="0"/>
              </a:spcAft>
              <a:buClr>
                <a:srgbClr val="000000"/>
              </a:buClr>
              <a:buSzPct val="72000"/>
              <a:buChar char="●"/>
            </a:pPr>
            <a:r>
              <a:rPr lang="en" sz="2500">
                <a:solidFill>
                  <a:srgbClr val="000000"/>
                </a:solidFill>
              </a:rPr>
              <a:t>Together, identify 2-4 commonalities in both effective and ineffective teaming experiences and make note of them in your companion guide. </a:t>
            </a:r>
            <a:endParaRPr sz="2500">
              <a:solidFill>
                <a:srgbClr val="000000"/>
              </a:solidFill>
            </a:endParaRPr>
          </a:p>
        </p:txBody>
      </p:sp>
      <p:pic>
        <p:nvPicPr>
          <p:cNvPr id="257" name="Google Shape;257;p56"/>
          <p:cNvPicPr preferRelativeResize="0"/>
          <p:nvPr/>
        </p:nvPicPr>
        <p:blipFill>
          <a:blip r:embed="rId3">
            <a:alphaModFix/>
          </a:blip>
          <a:stretch>
            <a:fillRect/>
          </a:stretch>
        </p:blipFill>
        <p:spPr>
          <a:xfrm>
            <a:off x="6606525" y="58000"/>
            <a:ext cx="2482075" cy="1389950"/>
          </a:xfrm>
          <a:prstGeom prst="rect">
            <a:avLst/>
          </a:prstGeom>
          <a:noFill/>
          <a:ln>
            <a:noFill/>
          </a:ln>
        </p:spPr>
      </p:pic>
      <p:sp>
        <p:nvSpPr>
          <p:cNvPr id="258" name="Google Shape;258;p56"/>
          <p:cNvSpPr txBox="1"/>
          <p:nvPr/>
        </p:nvSpPr>
        <p:spPr>
          <a:xfrm>
            <a:off x="8027725" y="4532425"/>
            <a:ext cx="7641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solidFill>
                  <a:srgbClr val="FF0000"/>
                </a:solidFill>
                <a:latin typeface="Proxima Nova"/>
                <a:ea typeface="Proxima Nova"/>
                <a:cs typeface="Proxima Nova"/>
                <a:sym typeface="Proxima Nova"/>
              </a:rPr>
              <a:t>1</a:t>
            </a:r>
            <a:endParaRPr sz="2500" b="1">
              <a:solidFill>
                <a:srgbClr val="FF0000"/>
              </a:solidFill>
              <a:latin typeface="Proxima Nova"/>
              <a:ea typeface="Proxima Nova"/>
              <a:cs typeface="Proxima Nova"/>
              <a:sym typeface="Proxima Nova"/>
            </a:endParaRPr>
          </a:p>
        </p:txBody>
      </p:sp>
      <p:pic>
        <p:nvPicPr>
          <p:cNvPr id="259" name="Google Shape;259;p56"/>
          <p:cNvPicPr preferRelativeResize="0"/>
          <p:nvPr/>
        </p:nvPicPr>
        <p:blipFill>
          <a:blip r:embed="rId4">
            <a:alphaModFix/>
          </a:blip>
          <a:stretch>
            <a:fillRect/>
          </a:stretch>
        </p:blipFill>
        <p:spPr>
          <a:xfrm>
            <a:off x="7853612" y="3687176"/>
            <a:ext cx="1112323" cy="845250"/>
          </a:xfrm>
          <a:prstGeom prst="rect">
            <a:avLst/>
          </a:prstGeom>
          <a:noFill/>
          <a:ln w="9525" cap="flat" cmpd="sng">
            <a:solidFill>
              <a:schemeClr val="dk1"/>
            </a:solidFill>
            <a:prstDash val="solid"/>
            <a:round/>
            <a:headEnd type="none" w="sm" len="sm"/>
            <a:tailEnd type="none" w="sm" len="sm"/>
          </a:ln>
        </p:spPr>
      </p:pic>
      <p:sp>
        <p:nvSpPr>
          <p:cNvPr id="260" name="Google Shape;260;p56"/>
          <p:cNvSpPr/>
          <p:nvPr/>
        </p:nvSpPr>
        <p:spPr>
          <a:xfrm>
            <a:off x="7105700" y="4597075"/>
            <a:ext cx="880200" cy="440100"/>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7"/>
          <p:cNvSpPr txBox="1">
            <a:spLocks noGrp="1"/>
          </p:cNvSpPr>
          <p:nvPr>
            <p:ph type="title"/>
          </p:nvPr>
        </p:nvSpPr>
        <p:spPr>
          <a:xfrm>
            <a:off x="628650" y="273844"/>
            <a:ext cx="7886700" cy="1302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Belleza"/>
              <a:buNone/>
            </a:pPr>
            <a:r>
              <a:rPr lang="en" b="1">
                <a:solidFill>
                  <a:srgbClr val="1F497D"/>
                </a:solidFill>
                <a:latin typeface="Verdana"/>
                <a:ea typeface="Verdana"/>
                <a:cs typeface="Verdana"/>
                <a:sym typeface="Verdana"/>
              </a:rPr>
              <a:t>Why is teaming so important?</a:t>
            </a:r>
            <a:endParaRPr b="1">
              <a:solidFill>
                <a:srgbClr val="1F497D"/>
              </a:solidFill>
              <a:latin typeface="Verdana"/>
              <a:ea typeface="Verdana"/>
              <a:cs typeface="Verdana"/>
              <a:sym typeface="Verdana"/>
            </a:endParaRPr>
          </a:p>
        </p:txBody>
      </p:sp>
      <p:sp>
        <p:nvSpPr>
          <p:cNvPr id="266" name="Google Shape;266;p57"/>
          <p:cNvSpPr txBox="1">
            <a:spLocks noGrp="1"/>
          </p:cNvSpPr>
          <p:nvPr>
            <p:ph type="body" idx="1"/>
          </p:nvPr>
        </p:nvSpPr>
        <p:spPr>
          <a:xfrm>
            <a:off x="1004400" y="1384900"/>
            <a:ext cx="7200900" cy="3348900"/>
          </a:xfrm>
          <a:prstGeom prst="rect">
            <a:avLst/>
          </a:prstGeom>
          <a:noFill/>
          <a:ln>
            <a:noFill/>
          </a:ln>
        </p:spPr>
        <p:txBody>
          <a:bodyPr spcFirstLastPara="1" wrap="square" lIns="68575" tIns="34275" rIns="68575" bIns="34275" anchor="t" anchorCtr="0">
            <a:noAutofit/>
          </a:bodyPr>
          <a:lstStyle/>
          <a:p>
            <a:pPr marL="457200" lvl="0" indent="-361950" algn="l" rtl="0">
              <a:lnSpc>
                <a:spcPct val="70000"/>
              </a:lnSpc>
              <a:spcBef>
                <a:spcPts val="0"/>
              </a:spcBef>
              <a:spcAft>
                <a:spcPts val="0"/>
              </a:spcAft>
              <a:buClr>
                <a:srgbClr val="000000"/>
              </a:buClr>
              <a:buSzPts val="2100"/>
              <a:buChar char="●"/>
            </a:pPr>
            <a:r>
              <a:rPr lang="en" sz="2500">
                <a:solidFill>
                  <a:srgbClr val="000000"/>
                </a:solidFill>
              </a:rPr>
              <a:t>Helps distribute the workload among members so that leadership is shared</a:t>
            </a:r>
            <a:endParaRPr sz="2500">
              <a:solidFill>
                <a:srgbClr val="000000"/>
              </a:solidFill>
            </a:endParaRPr>
          </a:p>
          <a:p>
            <a:pPr marL="457200" lvl="0" indent="0" algn="l" rtl="0">
              <a:lnSpc>
                <a:spcPct val="70000"/>
              </a:lnSpc>
              <a:spcBef>
                <a:spcPts val="0"/>
              </a:spcBef>
              <a:spcAft>
                <a:spcPts val="0"/>
              </a:spcAft>
              <a:buNone/>
            </a:pPr>
            <a:endParaRPr sz="2500">
              <a:solidFill>
                <a:srgbClr val="000000"/>
              </a:solidFill>
            </a:endParaRPr>
          </a:p>
          <a:p>
            <a:pPr marL="457200" lvl="0" indent="-361950" algn="l" rtl="0">
              <a:lnSpc>
                <a:spcPct val="70000"/>
              </a:lnSpc>
              <a:spcBef>
                <a:spcPts val="0"/>
              </a:spcBef>
              <a:spcAft>
                <a:spcPts val="0"/>
              </a:spcAft>
              <a:buClr>
                <a:srgbClr val="000000"/>
              </a:buClr>
              <a:buSzPts val="2100"/>
              <a:buChar char="●"/>
            </a:pPr>
            <a:r>
              <a:rPr lang="en" sz="2500">
                <a:solidFill>
                  <a:srgbClr val="000000"/>
                </a:solidFill>
              </a:rPr>
              <a:t>Ensures that the work can be sustainable, wherein if a member of the team leaves, the processes and structures in place can continue and do not leave with that person</a:t>
            </a:r>
            <a:endParaRPr sz="2500">
              <a:solidFill>
                <a:srgbClr val="000000"/>
              </a:solidFill>
            </a:endParaRPr>
          </a:p>
          <a:p>
            <a:pPr marL="457200" lvl="0" indent="0" algn="l" rtl="0">
              <a:lnSpc>
                <a:spcPct val="70000"/>
              </a:lnSpc>
              <a:spcBef>
                <a:spcPts val="0"/>
              </a:spcBef>
              <a:spcAft>
                <a:spcPts val="0"/>
              </a:spcAft>
              <a:buNone/>
            </a:pPr>
            <a:endParaRPr sz="2500">
              <a:solidFill>
                <a:srgbClr val="000000"/>
              </a:solidFill>
            </a:endParaRPr>
          </a:p>
          <a:p>
            <a:pPr marL="457200" lvl="0" indent="-361950" algn="l" rtl="0">
              <a:lnSpc>
                <a:spcPct val="70000"/>
              </a:lnSpc>
              <a:spcBef>
                <a:spcPts val="0"/>
              </a:spcBef>
              <a:spcAft>
                <a:spcPts val="0"/>
              </a:spcAft>
              <a:buClr>
                <a:srgbClr val="000000"/>
              </a:buClr>
              <a:buSzPts val="2100"/>
              <a:buChar char="●"/>
            </a:pPr>
            <a:r>
              <a:rPr lang="en" sz="2500">
                <a:solidFill>
                  <a:srgbClr val="000000"/>
                </a:solidFill>
              </a:rPr>
              <a:t>Provides the infrastructure for systemwide evaluation and continuous improvement</a:t>
            </a:r>
            <a:endParaRPr sz="2500">
              <a:solidFill>
                <a:srgbClr val="000000"/>
              </a:solidFill>
            </a:endParaRPr>
          </a:p>
        </p:txBody>
      </p:sp>
      <p:sp>
        <p:nvSpPr>
          <p:cNvPr id="267" name="Google Shape;267;p57"/>
          <p:cNvSpPr txBox="1"/>
          <p:nvPr/>
        </p:nvSpPr>
        <p:spPr>
          <a:xfrm>
            <a:off x="7381075" y="4733925"/>
            <a:ext cx="16587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200">
                <a:latin typeface="Proxima Nova"/>
                <a:ea typeface="Proxima Nova"/>
                <a:cs typeface="Proxima Nova"/>
                <a:sym typeface="Proxima Nova"/>
              </a:rPr>
              <a:t>AIR. </a:t>
            </a:r>
            <a:r>
              <a:rPr lang="en" sz="1200" u="sng">
                <a:solidFill>
                  <a:schemeClr val="hlink"/>
                </a:solidFill>
                <a:latin typeface="Proxima Nova"/>
                <a:ea typeface="Proxima Nova"/>
                <a:cs typeface="Proxima Nova"/>
                <a:sym typeface="Proxima Nova"/>
                <a:hlinkClick r:id="rId3"/>
              </a:rPr>
              <a:t>Center on MTSS</a:t>
            </a:r>
            <a:endParaRPr sz="900" i="0" u="none" strike="noStrike" cap="none">
              <a:latin typeface="Proxima Nova"/>
              <a:ea typeface="Proxima Nova"/>
              <a:cs typeface="Proxima Nova"/>
              <a:sym typeface="Proxima Nova"/>
            </a:endParaRPr>
          </a:p>
        </p:txBody>
      </p:sp>
      <p:sp>
        <p:nvSpPr>
          <p:cNvPr id="268" name="Google Shape;268;p57"/>
          <p:cNvSpPr txBox="1"/>
          <p:nvPr/>
        </p:nvSpPr>
        <p:spPr>
          <a:xfrm>
            <a:off x="3441032" y="5005137"/>
            <a:ext cx="1386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8"/>
          <p:cNvSpPr txBox="1">
            <a:spLocks noGrp="1"/>
          </p:cNvSpPr>
          <p:nvPr>
            <p:ph type="title"/>
          </p:nvPr>
        </p:nvSpPr>
        <p:spPr>
          <a:xfrm>
            <a:off x="256675" y="133300"/>
            <a:ext cx="6448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solidFill>
                  <a:srgbClr val="1F497D"/>
                </a:solidFill>
                <a:latin typeface="Verdana"/>
                <a:ea typeface="Verdana"/>
                <a:cs typeface="Verdana"/>
                <a:sym typeface="Verdana"/>
              </a:rPr>
              <a:t>Team Representation </a:t>
            </a:r>
            <a:endParaRPr sz="2700" b="1">
              <a:solidFill>
                <a:srgbClr val="1F497D"/>
              </a:solidFill>
              <a:latin typeface="Verdana"/>
              <a:ea typeface="Verdana"/>
              <a:cs typeface="Verdana"/>
              <a:sym typeface="Verdana"/>
            </a:endParaRPr>
          </a:p>
        </p:txBody>
      </p:sp>
      <p:sp>
        <p:nvSpPr>
          <p:cNvPr id="274" name="Google Shape;274;p58"/>
          <p:cNvSpPr txBox="1">
            <a:spLocks noGrp="1"/>
          </p:cNvSpPr>
          <p:nvPr>
            <p:ph type="body" idx="1"/>
          </p:nvPr>
        </p:nvSpPr>
        <p:spPr>
          <a:xfrm>
            <a:off x="311700" y="981625"/>
            <a:ext cx="4969500" cy="41220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rgbClr val="000000"/>
              </a:buClr>
              <a:buSzPts val="2000"/>
              <a:buChar char="●"/>
            </a:pPr>
            <a:r>
              <a:rPr lang="en" sz="2000">
                <a:solidFill>
                  <a:srgbClr val="000000"/>
                </a:solidFill>
              </a:rPr>
              <a:t>Reflective of the population the team represents </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Representative of key stakeholders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Can speak to desired team outcomes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Ability to make important decisions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Gives voice to students, families, community, BIPOC, LGBTQ+, disability community, behavioral and mental health needs, and other typically underrepresented groups </a:t>
            </a:r>
            <a:endParaRPr sz="2000">
              <a:solidFill>
                <a:srgbClr val="000000"/>
              </a:solidFill>
            </a:endParaRPr>
          </a:p>
        </p:txBody>
      </p:sp>
      <p:sp>
        <p:nvSpPr>
          <p:cNvPr id="275" name="Google Shape;275;p58"/>
          <p:cNvSpPr/>
          <p:nvPr/>
        </p:nvSpPr>
        <p:spPr>
          <a:xfrm>
            <a:off x="5589100" y="2495325"/>
            <a:ext cx="3337200" cy="2446200"/>
          </a:xfrm>
          <a:prstGeom prst="bevel">
            <a:avLst>
              <a:gd name="adj" fmla="val 12500"/>
            </a:avLst>
          </a:prstGeom>
          <a:noFill/>
          <a:ln w="38100"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8"/>
          <p:cNvSpPr txBox="1"/>
          <p:nvPr/>
        </p:nvSpPr>
        <p:spPr>
          <a:xfrm>
            <a:off x="6038350" y="2935575"/>
            <a:ext cx="2438700" cy="14037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2100"/>
              <a:buFont typeface="Arial"/>
              <a:buNone/>
            </a:pPr>
            <a:r>
              <a:rPr lang="en" sz="2200" b="1">
                <a:latin typeface="Verdana"/>
                <a:ea typeface="Verdana"/>
                <a:cs typeface="Verdana"/>
                <a:sym typeface="Verdana"/>
              </a:rPr>
              <a:t>How are we organized to do WITH and not do TO?</a:t>
            </a:r>
            <a:endParaRPr sz="2200" b="1">
              <a:latin typeface="Verdana"/>
              <a:ea typeface="Verdana"/>
              <a:cs typeface="Verdana"/>
              <a:sym typeface="Verdana"/>
            </a:endParaRPr>
          </a:p>
        </p:txBody>
      </p:sp>
      <p:sp>
        <p:nvSpPr>
          <p:cNvPr id="277" name="Google Shape;277;p58"/>
          <p:cNvSpPr txBox="1"/>
          <p:nvPr/>
        </p:nvSpPr>
        <p:spPr>
          <a:xfrm>
            <a:off x="5994550" y="4250175"/>
            <a:ext cx="25263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200">
                <a:latin typeface="Proxima Nova"/>
                <a:ea typeface="Proxima Nova"/>
                <a:cs typeface="Proxima Nova"/>
                <a:sym typeface="Proxima Nova"/>
              </a:rPr>
              <a:t>- Kim Yanek</a:t>
            </a:r>
            <a:endParaRPr sz="1200">
              <a:latin typeface="Proxima Nova"/>
              <a:ea typeface="Proxima Nova"/>
              <a:cs typeface="Proxima Nova"/>
              <a:sym typeface="Proxima Nova"/>
            </a:endParaRPr>
          </a:p>
        </p:txBody>
      </p:sp>
      <p:pic>
        <p:nvPicPr>
          <p:cNvPr id="278" name="Google Shape;278;p58"/>
          <p:cNvPicPr preferRelativeResize="0"/>
          <p:nvPr/>
        </p:nvPicPr>
        <p:blipFill>
          <a:blip r:embed="rId3">
            <a:alphaModFix/>
          </a:blip>
          <a:stretch>
            <a:fillRect/>
          </a:stretch>
        </p:blipFill>
        <p:spPr>
          <a:xfrm>
            <a:off x="6038825" y="348100"/>
            <a:ext cx="2437758" cy="1273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9"/>
          <p:cNvSpPr txBox="1">
            <a:spLocks noGrp="1"/>
          </p:cNvSpPr>
          <p:nvPr>
            <p:ph type="title"/>
          </p:nvPr>
        </p:nvSpPr>
        <p:spPr>
          <a:xfrm>
            <a:off x="404675" y="199867"/>
            <a:ext cx="8229600" cy="643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400"/>
              <a:buFont typeface="Belleza"/>
              <a:buNone/>
            </a:pPr>
            <a:r>
              <a:rPr lang="en" b="1">
                <a:latin typeface="Verdana"/>
                <a:ea typeface="Verdana"/>
                <a:cs typeface="Verdana"/>
                <a:sym typeface="Verdana"/>
              </a:rPr>
              <a:t>Team Membership</a:t>
            </a:r>
            <a:endParaRPr b="1">
              <a:latin typeface="Verdana"/>
              <a:ea typeface="Verdana"/>
              <a:cs typeface="Verdana"/>
              <a:sym typeface="Verdana"/>
            </a:endParaRPr>
          </a:p>
        </p:txBody>
      </p:sp>
      <p:grpSp>
        <p:nvGrpSpPr>
          <p:cNvPr id="285" name="Google Shape;285;p59"/>
          <p:cNvGrpSpPr/>
          <p:nvPr/>
        </p:nvGrpSpPr>
        <p:grpSpPr>
          <a:xfrm>
            <a:off x="455325" y="1134510"/>
            <a:ext cx="8128300" cy="3693620"/>
            <a:chOff x="379125" y="896025"/>
            <a:chExt cx="8128300" cy="4925483"/>
          </a:xfrm>
        </p:grpSpPr>
        <p:sp>
          <p:nvSpPr>
            <p:cNvPr id="286" name="Google Shape;286;p59"/>
            <p:cNvSpPr/>
            <p:nvPr/>
          </p:nvSpPr>
          <p:spPr>
            <a:xfrm rot="3296210">
              <a:off x="5468021" y="2347236"/>
              <a:ext cx="791673" cy="1143523"/>
            </a:xfrm>
            <a:prstGeom prst="downArrow">
              <a:avLst>
                <a:gd name="adj1" fmla="val 50000"/>
                <a:gd name="adj2" fmla="val 50000"/>
              </a:avLst>
            </a:prstGeom>
            <a:solidFill>
              <a:srgbClr val="4F81BD"/>
            </a:solidFill>
            <a:ln w="25400" cap="flat" cmpd="sng">
              <a:solidFill>
                <a:srgbClr val="395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87" name="Google Shape;287;p59"/>
            <p:cNvSpPr/>
            <p:nvPr/>
          </p:nvSpPr>
          <p:spPr>
            <a:xfrm rot="18262594">
              <a:off x="2609926" y="2331682"/>
              <a:ext cx="791669" cy="1201959"/>
            </a:xfrm>
            <a:prstGeom prst="downArrow">
              <a:avLst>
                <a:gd name="adj1" fmla="val 50000"/>
                <a:gd name="adj2" fmla="val 50000"/>
              </a:avLst>
            </a:prstGeom>
            <a:solidFill>
              <a:srgbClr val="4F81BD"/>
            </a:solidFill>
            <a:ln w="25400" cap="flat" cmpd="sng">
              <a:solidFill>
                <a:srgbClr val="395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88" name="Google Shape;288;p59"/>
            <p:cNvSpPr/>
            <p:nvPr/>
          </p:nvSpPr>
          <p:spPr>
            <a:xfrm>
              <a:off x="3233075" y="3432008"/>
              <a:ext cx="2598300" cy="2389500"/>
            </a:xfrm>
            <a:prstGeom prst="roundRect">
              <a:avLst>
                <a:gd name="adj" fmla="val 16667"/>
              </a:avLst>
            </a:prstGeom>
            <a:solidFill>
              <a:srgbClr val="538CD5"/>
            </a:solidFill>
            <a:ln w="25400" cap="flat" cmpd="sng">
              <a:solidFill>
                <a:srgbClr val="395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289" name="Google Shape;289;p59"/>
            <p:cNvGrpSpPr/>
            <p:nvPr/>
          </p:nvGrpSpPr>
          <p:grpSpPr>
            <a:xfrm>
              <a:off x="379125" y="1534736"/>
              <a:ext cx="2416125" cy="1732466"/>
              <a:chOff x="379125" y="1229936"/>
              <a:chExt cx="2416125" cy="1732466"/>
            </a:xfrm>
          </p:grpSpPr>
          <p:sp>
            <p:nvSpPr>
              <p:cNvPr id="290" name="Google Shape;290;p59"/>
              <p:cNvSpPr/>
              <p:nvPr/>
            </p:nvSpPr>
            <p:spPr>
              <a:xfrm>
                <a:off x="379125" y="1229936"/>
                <a:ext cx="2416125" cy="1732466"/>
              </a:xfrm>
              <a:prstGeom prst="flowChartPreparation">
                <a:avLst/>
              </a:prstGeom>
              <a:solidFill>
                <a:srgbClr val="A4C2F4"/>
              </a:solidFill>
              <a:ln w="25400" cap="flat" cmpd="sng">
                <a:solidFill>
                  <a:srgbClr val="395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91" name="Google Shape;291;p59"/>
              <p:cNvSpPr txBox="1"/>
              <p:nvPr/>
            </p:nvSpPr>
            <p:spPr>
              <a:xfrm>
                <a:off x="501674" y="1267615"/>
                <a:ext cx="21570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000">
                    <a:solidFill>
                      <a:schemeClr val="dk1"/>
                    </a:solidFill>
                    <a:latin typeface="Belleza"/>
                    <a:ea typeface="Belleza"/>
                    <a:cs typeface="Belleza"/>
                    <a:sym typeface="Belleza"/>
                  </a:rPr>
                  <a:t>Recruit</a:t>
                </a:r>
                <a:br>
                  <a:rPr lang="en" sz="2000">
                    <a:solidFill>
                      <a:schemeClr val="dk1"/>
                    </a:solidFill>
                    <a:latin typeface="Belleza"/>
                    <a:ea typeface="Belleza"/>
                    <a:cs typeface="Belleza"/>
                    <a:sym typeface="Belleza"/>
                  </a:rPr>
                </a:br>
                <a:r>
                  <a:rPr lang="en" sz="2000">
                    <a:solidFill>
                      <a:schemeClr val="dk1"/>
                    </a:solidFill>
                    <a:latin typeface="Belleza"/>
                    <a:ea typeface="Belleza"/>
                    <a:cs typeface="Belleza"/>
                    <a:sym typeface="Belleza"/>
                  </a:rPr>
                  <a:t>Students and Family Members</a:t>
                </a:r>
                <a:endParaRPr sz="2000">
                  <a:solidFill>
                    <a:schemeClr val="dk1"/>
                  </a:solidFill>
                  <a:latin typeface="Belleza"/>
                  <a:ea typeface="Belleza"/>
                  <a:cs typeface="Belleza"/>
                  <a:sym typeface="Belleza"/>
                </a:endParaRPr>
              </a:p>
            </p:txBody>
          </p:sp>
        </p:grpSp>
        <p:grpSp>
          <p:nvGrpSpPr>
            <p:cNvPr id="292" name="Google Shape;292;p59"/>
            <p:cNvGrpSpPr/>
            <p:nvPr/>
          </p:nvGrpSpPr>
          <p:grpSpPr>
            <a:xfrm>
              <a:off x="3166948" y="896025"/>
              <a:ext cx="2416119" cy="1270208"/>
              <a:chOff x="3166948" y="591225"/>
              <a:chExt cx="2416119" cy="1270208"/>
            </a:xfrm>
          </p:grpSpPr>
          <p:sp>
            <p:nvSpPr>
              <p:cNvPr id="293" name="Google Shape;293;p59"/>
              <p:cNvSpPr/>
              <p:nvPr/>
            </p:nvSpPr>
            <p:spPr>
              <a:xfrm>
                <a:off x="3166948" y="591225"/>
                <a:ext cx="2416119" cy="1270208"/>
              </a:xfrm>
              <a:prstGeom prst="flowChartPreparation">
                <a:avLst/>
              </a:prstGeom>
              <a:solidFill>
                <a:srgbClr val="A4C2F4"/>
              </a:solidFill>
              <a:ln w="25400" cap="flat" cmpd="sng">
                <a:solidFill>
                  <a:srgbClr val="395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94" name="Google Shape;294;p59"/>
              <p:cNvSpPr txBox="1"/>
              <p:nvPr/>
            </p:nvSpPr>
            <p:spPr>
              <a:xfrm>
                <a:off x="3328775" y="771525"/>
                <a:ext cx="2229000" cy="909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900">
                    <a:solidFill>
                      <a:schemeClr val="dk1"/>
                    </a:solidFill>
                    <a:latin typeface="Belleza"/>
                    <a:ea typeface="Belleza"/>
                    <a:cs typeface="Belleza"/>
                    <a:sym typeface="Belleza"/>
                  </a:rPr>
                  <a:t>Recruit Community Members</a:t>
                </a:r>
                <a:endParaRPr sz="1900">
                  <a:solidFill>
                    <a:schemeClr val="dk1"/>
                  </a:solidFill>
                  <a:latin typeface="Belleza"/>
                  <a:ea typeface="Belleza"/>
                  <a:cs typeface="Belleza"/>
                  <a:sym typeface="Belleza"/>
                </a:endParaRPr>
              </a:p>
            </p:txBody>
          </p:sp>
        </p:grpSp>
        <p:grpSp>
          <p:nvGrpSpPr>
            <p:cNvPr id="295" name="Google Shape;295;p59"/>
            <p:cNvGrpSpPr/>
            <p:nvPr/>
          </p:nvGrpSpPr>
          <p:grpSpPr>
            <a:xfrm>
              <a:off x="6091305" y="1541001"/>
              <a:ext cx="2416120" cy="1732500"/>
              <a:chOff x="6091305" y="1236201"/>
              <a:chExt cx="2416120" cy="1732500"/>
            </a:xfrm>
          </p:grpSpPr>
          <p:sp>
            <p:nvSpPr>
              <p:cNvPr id="296" name="Google Shape;296;p59"/>
              <p:cNvSpPr/>
              <p:nvPr/>
            </p:nvSpPr>
            <p:spPr>
              <a:xfrm>
                <a:off x="6091305" y="1262825"/>
                <a:ext cx="2416120" cy="1404700"/>
              </a:xfrm>
              <a:prstGeom prst="flowChartPreparation">
                <a:avLst/>
              </a:prstGeom>
              <a:solidFill>
                <a:srgbClr val="A4C2F4"/>
              </a:solidFill>
              <a:ln w="25400" cap="flat" cmpd="sng">
                <a:solidFill>
                  <a:srgbClr val="395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97" name="Google Shape;297;p59"/>
              <p:cNvSpPr txBox="1"/>
              <p:nvPr/>
            </p:nvSpPr>
            <p:spPr>
              <a:xfrm>
                <a:off x="6201125" y="1236201"/>
                <a:ext cx="2229000" cy="1732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700">
                    <a:solidFill>
                      <a:schemeClr val="dk1"/>
                    </a:solidFill>
                    <a:latin typeface="Belleza"/>
                    <a:ea typeface="Belleza"/>
                    <a:cs typeface="Belleza"/>
                    <a:sym typeface="Belleza"/>
                  </a:rPr>
                  <a:t>Include diverse perspectives  &amp; practices into implementation</a:t>
                </a:r>
                <a:endParaRPr sz="1700">
                  <a:solidFill>
                    <a:schemeClr val="dk1"/>
                  </a:solidFill>
                  <a:latin typeface="Belleza"/>
                  <a:ea typeface="Belleza"/>
                  <a:cs typeface="Belleza"/>
                  <a:sym typeface="Belleza"/>
                </a:endParaRPr>
              </a:p>
            </p:txBody>
          </p:sp>
        </p:grpSp>
        <p:sp>
          <p:nvSpPr>
            <p:cNvPr id="298" name="Google Shape;298;p59"/>
            <p:cNvSpPr txBox="1"/>
            <p:nvPr/>
          </p:nvSpPr>
          <p:spPr>
            <a:xfrm>
              <a:off x="3174925" y="3498005"/>
              <a:ext cx="2598300" cy="2323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000">
                  <a:solidFill>
                    <a:srgbClr val="000000"/>
                  </a:solidFill>
                  <a:latin typeface="Belleza"/>
                  <a:ea typeface="Belleza"/>
                  <a:cs typeface="Belleza"/>
                  <a:sym typeface="Belleza"/>
                </a:rPr>
                <a:t>Is team representative of the culture &amp; diversity of the community? And the needs?</a:t>
              </a:r>
              <a:endParaRPr sz="2000">
                <a:solidFill>
                  <a:srgbClr val="000000"/>
                </a:solidFill>
                <a:latin typeface="Belleza"/>
                <a:ea typeface="Belleza"/>
                <a:cs typeface="Belleza"/>
                <a:sym typeface="Belleza"/>
              </a:endParaRPr>
            </a:p>
          </p:txBody>
        </p:sp>
        <p:sp>
          <p:nvSpPr>
            <p:cNvPr id="299" name="Google Shape;299;p59"/>
            <p:cNvSpPr/>
            <p:nvPr/>
          </p:nvSpPr>
          <p:spPr>
            <a:xfrm>
              <a:off x="4025732" y="2166228"/>
              <a:ext cx="791700" cy="1085473"/>
            </a:xfrm>
            <a:prstGeom prst="downArrow">
              <a:avLst>
                <a:gd name="adj1" fmla="val 50000"/>
                <a:gd name="adj2" fmla="val 50000"/>
              </a:avLst>
            </a:prstGeom>
            <a:solidFill>
              <a:srgbClr val="4F81BD"/>
            </a:solidFill>
            <a:ln w="25400" cap="flat" cmpd="sng">
              <a:solidFill>
                <a:srgbClr val="395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03"/>
        <p:cNvGrpSpPr/>
        <p:nvPr/>
      </p:nvGrpSpPr>
      <p:grpSpPr>
        <a:xfrm>
          <a:off x="0" y="0"/>
          <a:ext cx="0" cy="0"/>
          <a:chOff x="0" y="0"/>
          <a:chExt cx="0" cy="0"/>
        </a:xfrm>
      </p:grpSpPr>
      <p:sp>
        <p:nvSpPr>
          <p:cNvPr id="304" name="Google Shape;304;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buSzPts val="990"/>
            </a:pPr>
            <a:r>
              <a:rPr lang="en" sz="3620" b="1" dirty="0">
                <a:solidFill>
                  <a:srgbClr val="1F497D"/>
                </a:solidFill>
                <a:effectLst>
                  <a:outerShdw blurRad="50800" dist="38100" algn="l" rotWithShape="0">
                    <a:prstClr val="black">
                      <a:alpha val="40000"/>
                    </a:prstClr>
                  </a:outerShdw>
                </a:effectLst>
                <a:latin typeface="Verdana"/>
                <a:ea typeface="Verdana"/>
                <a:cs typeface="Verdana"/>
                <a:sym typeface="Verdana"/>
              </a:rPr>
              <a:t>Team Time </a:t>
            </a:r>
            <a:endParaRPr sz="3620" b="1" dirty="0">
              <a:latin typeface="Verdana"/>
              <a:ea typeface="Verdana"/>
              <a:cs typeface="Verdana"/>
              <a:sym typeface="Verdana"/>
            </a:endParaRPr>
          </a:p>
        </p:txBody>
      </p:sp>
      <p:sp>
        <p:nvSpPr>
          <p:cNvPr id="305" name="Google Shape;305;p60"/>
          <p:cNvSpPr txBox="1">
            <a:spLocks noGrp="1"/>
          </p:cNvSpPr>
          <p:nvPr>
            <p:ph type="body" idx="1"/>
          </p:nvPr>
        </p:nvSpPr>
        <p:spPr>
          <a:xfrm>
            <a:off x="311700" y="1456324"/>
            <a:ext cx="7585200" cy="3605126"/>
          </a:xfrm>
          <a:prstGeom prst="rect">
            <a:avLst/>
          </a:prstGeom>
        </p:spPr>
        <p:txBody>
          <a:bodyPr spcFirstLastPara="1" wrap="square" lIns="91425" tIns="91425" rIns="91425" bIns="91425" anchor="t" anchorCtr="0">
            <a:normAutofit/>
          </a:bodyPr>
          <a:lstStyle/>
          <a:p>
            <a:pPr marL="457200" lvl="0" indent="-387350" algn="l" rtl="0">
              <a:spcBef>
                <a:spcPts val="0"/>
              </a:spcBef>
              <a:spcAft>
                <a:spcPts val="0"/>
              </a:spcAft>
              <a:buClr>
                <a:srgbClr val="000000"/>
              </a:buClr>
              <a:buSzPts val="2500"/>
              <a:buChar char="●"/>
            </a:pPr>
            <a:r>
              <a:rPr lang="en" sz="2500" dirty="0">
                <a:solidFill>
                  <a:srgbClr val="000000"/>
                </a:solidFill>
              </a:rPr>
              <a:t>Refer to </a:t>
            </a:r>
            <a:r>
              <a:rPr lang="en" sz="2500" b="1" dirty="0">
                <a:solidFill>
                  <a:srgbClr val="000000"/>
                </a:solidFill>
              </a:rPr>
              <a:t>activity #2</a:t>
            </a:r>
            <a:r>
              <a:rPr lang="en" sz="2500" dirty="0">
                <a:solidFill>
                  <a:srgbClr val="000000"/>
                </a:solidFill>
              </a:rPr>
              <a:t> on your Teaming Module Companion Guide</a:t>
            </a:r>
            <a:endParaRPr sz="2500" dirty="0">
              <a:solidFill>
                <a:srgbClr val="000000"/>
              </a:solidFill>
            </a:endParaRPr>
          </a:p>
          <a:p>
            <a:pPr marL="457200" lvl="0" indent="-387350" algn="l" rtl="0">
              <a:spcBef>
                <a:spcPts val="0"/>
              </a:spcBef>
              <a:spcAft>
                <a:spcPts val="0"/>
              </a:spcAft>
              <a:buClr>
                <a:srgbClr val="000000"/>
              </a:buClr>
              <a:buSzPts val="2500"/>
              <a:buChar char="●"/>
            </a:pPr>
            <a:r>
              <a:rPr lang="en" sz="2500" dirty="0">
                <a:solidFill>
                  <a:srgbClr val="000000"/>
                </a:solidFill>
              </a:rPr>
              <a:t>List the name and position of each individual on your team</a:t>
            </a:r>
            <a:endParaRPr sz="2500" dirty="0">
              <a:solidFill>
                <a:srgbClr val="000000"/>
              </a:solidFill>
            </a:endParaRPr>
          </a:p>
          <a:p>
            <a:pPr marL="457200" lvl="0" indent="-387350" algn="l" rtl="0">
              <a:spcBef>
                <a:spcPts val="0"/>
              </a:spcBef>
              <a:spcAft>
                <a:spcPts val="0"/>
              </a:spcAft>
              <a:buClr>
                <a:srgbClr val="000000"/>
              </a:buClr>
              <a:buSzPts val="2500"/>
              <a:buChar char="●"/>
            </a:pPr>
            <a:r>
              <a:rPr lang="en" sz="2500" dirty="0">
                <a:solidFill>
                  <a:srgbClr val="000000"/>
                </a:solidFill>
              </a:rPr>
              <a:t>Review thought prompts on team representation to determine how your team membership could be expanded or adjusted</a:t>
            </a:r>
            <a:endParaRPr sz="2500" dirty="0">
              <a:solidFill>
                <a:srgbClr val="000000"/>
              </a:solidFill>
            </a:endParaRPr>
          </a:p>
        </p:txBody>
      </p:sp>
      <p:pic>
        <p:nvPicPr>
          <p:cNvPr id="306" name="Google Shape;306;p60"/>
          <p:cNvPicPr preferRelativeResize="0"/>
          <p:nvPr/>
        </p:nvPicPr>
        <p:blipFill>
          <a:blip r:embed="rId3">
            <a:alphaModFix/>
          </a:blip>
          <a:stretch>
            <a:fillRect/>
          </a:stretch>
        </p:blipFill>
        <p:spPr>
          <a:xfrm>
            <a:off x="6833419" y="136214"/>
            <a:ext cx="2006351" cy="1181309"/>
          </a:xfrm>
          <a:prstGeom prst="rect">
            <a:avLst/>
          </a:prstGeom>
          <a:noFill/>
          <a:ln>
            <a:noFill/>
          </a:ln>
        </p:spPr>
      </p:pic>
      <p:sp>
        <p:nvSpPr>
          <p:cNvPr id="307" name="Google Shape;307;p60"/>
          <p:cNvSpPr txBox="1"/>
          <p:nvPr/>
        </p:nvSpPr>
        <p:spPr>
          <a:xfrm>
            <a:off x="8027725" y="4532425"/>
            <a:ext cx="7641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solidFill>
                  <a:srgbClr val="FF0000"/>
                </a:solidFill>
                <a:latin typeface="Proxima Nova"/>
                <a:ea typeface="Proxima Nova"/>
                <a:cs typeface="Proxima Nova"/>
                <a:sym typeface="Proxima Nova"/>
              </a:rPr>
              <a:t>2</a:t>
            </a:r>
            <a:endParaRPr sz="2500" b="1">
              <a:solidFill>
                <a:srgbClr val="FF0000"/>
              </a:solidFill>
              <a:latin typeface="Proxima Nova"/>
              <a:ea typeface="Proxima Nova"/>
              <a:cs typeface="Proxima Nova"/>
              <a:sym typeface="Proxima Nova"/>
            </a:endParaRPr>
          </a:p>
        </p:txBody>
      </p:sp>
      <p:pic>
        <p:nvPicPr>
          <p:cNvPr id="308" name="Google Shape;308;p60"/>
          <p:cNvPicPr preferRelativeResize="0"/>
          <p:nvPr/>
        </p:nvPicPr>
        <p:blipFill>
          <a:blip r:embed="rId4">
            <a:alphaModFix/>
          </a:blip>
          <a:stretch>
            <a:fillRect/>
          </a:stretch>
        </p:blipFill>
        <p:spPr>
          <a:xfrm>
            <a:off x="7853612" y="3687176"/>
            <a:ext cx="1112323" cy="84525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solidFill>
                  <a:srgbClr val="1F497D"/>
                </a:solidFill>
                <a:latin typeface="Verdana"/>
                <a:ea typeface="Verdana"/>
                <a:cs typeface="Verdana"/>
                <a:sym typeface="Verdana"/>
              </a:rPr>
              <a:t>MTSS Teams </a:t>
            </a:r>
            <a:endParaRPr b="1">
              <a:solidFill>
                <a:srgbClr val="1F497D"/>
              </a:solidFill>
              <a:latin typeface="Verdana"/>
              <a:ea typeface="Verdana"/>
              <a:cs typeface="Verdana"/>
              <a:sym typeface="Verdana"/>
            </a:endParaRPr>
          </a:p>
        </p:txBody>
      </p:sp>
      <p:sp>
        <p:nvSpPr>
          <p:cNvPr id="314" name="Google Shape;314;p61"/>
          <p:cNvSpPr txBox="1">
            <a:spLocks noGrp="1"/>
          </p:cNvSpPr>
          <p:nvPr>
            <p:ph type="body" idx="1"/>
          </p:nvPr>
        </p:nvSpPr>
        <p:spPr>
          <a:xfrm>
            <a:off x="311700" y="1152475"/>
            <a:ext cx="3864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100">
                <a:solidFill>
                  <a:srgbClr val="000000"/>
                </a:solidFill>
              </a:rPr>
              <a:t>“There is no ideal team makeup or number of teams that will work perfectly in each school, but knowing the makeup and functions of each team can assist selecting which teams to add or combine.”  </a:t>
            </a:r>
            <a:endParaRPr sz="2100">
              <a:solidFill>
                <a:srgbClr val="000000"/>
              </a:solidFill>
            </a:endParaRPr>
          </a:p>
        </p:txBody>
      </p:sp>
      <p:sp>
        <p:nvSpPr>
          <p:cNvPr id="315" name="Google Shape;315;p61"/>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a:p>
        </p:txBody>
      </p:sp>
      <p:sp>
        <p:nvSpPr>
          <p:cNvPr id="316" name="Google Shape;316;p61"/>
          <p:cNvSpPr txBox="1"/>
          <p:nvPr/>
        </p:nvSpPr>
        <p:spPr>
          <a:xfrm>
            <a:off x="4689100" y="4703625"/>
            <a:ext cx="4341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Mcintosh &amp; Goodman, 2016 and DE-MTSS Modules </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p:txBody>
      </p:sp>
      <p:pic>
        <p:nvPicPr>
          <p:cNvPr id="317" name="Google Shape;317;p61" descr="Labeled concentric circles. Starting with the most inner circle, the circles are labeled student, classroom team, grade-level team, school team, district team."/>
          <p:cNvPicPr preferRelativeResize="0"/>
          <p:nvPr/>
        </p:nvPicPr>
        <p:blipFill>
          <a:blip r:embed="rId3">
            <a:alphaModFix/>
          </a:blip>
          <a:stretch>
            <a:fillRect/>
          </a:stretch>
        </p:blipFill>
        <p:spPr>
          <a:xfrm>
            <a:off x="4918750" y="881200"/>
            <a:ext cx="3514439" cy="3381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graphicFrame>
        <p:nvGraphicFramePr>
          <p:cNvPr id="322" name="Google Shape;322;p62"/>
          <p:cNvGraphicFramePr/>
          <p:nvPr/>
        </p:nvGraphicFramePr>
        <p:xfrm>
          <a:off x="249225" y="764725"/>
          <a:ext cx="8645525" cy="3505200"/>
        </p:xfrm>
        <a:graphic>
          <a:graphicData uri="http://schemas.openxmlformats.org/drawingml/2006/table">
            <a:tbl>
              <a:tblPr>
                <a:noFill/>
                <a:tableStyleId>{9E76DC23-7232-469A-91C1-AE0827C9C883}</a:tableStyleId>
              </a:tblPr>
              <a:tblGrid>
                <a:gridCol w="1272175">
                  <a:extLst>
                    <a:ext uri="{9D8B030D-6E8A-4147-A177-3AD203B41FA5}">
                      <a16:colId xmlns:a16="http://schemas.microsoft.com/office/drawing/2014/main" val="20000"/>
                    </a:ext>
                  </a:extLst>
                </a:gridCol>
                <a:gridCol w="1488525">
                  <a:extLst>
                    <a:ext uri="{9D8B030D-6E8A-4147-A177-3AD203B41FA5}">
                      <a16:colId xmlns:a16="http://schemas.microsoft.com/office/drawing/2014/main" val="20001"/>
                    </a:ext>
                  </a:extLst>
                </a:gridCol>
                <a:gridCol w="1462550">
                  <a:extLst>
                    <a:ext uri="{9D8B030D-6E8A-4147-A177-3AD203B41FA5}">
                      <a16:colId xmlns:a16="http://schemas.microsoft.com/office/drawing/2014/main" val="20002"/>
                    </a:ext>
                  </a:extLst>
                </a:gridCol>
                <a:gridCol w="1436600">
                  <a:extLst>
                    <a:ext uri="{9D8B030D-6E8A-4147-A177-3AD203B41FA5}">
                      <a16:colId xmlns:a16="http://schemas.microsoft.com/office/drawing/2014/main" val="20003"/>
                    </a:ext>
                  </a:extLst>
                </a:gridCol>
                <a:gridCol w="1289475">
                  <a:extLst>
                    <a:ext uri="{9D8B030D-6E8A-4147-A177-3AD203B41FA5}">
                      <a16:colId xmlns:a16="http://schemas.microsoft.com/office/drawing/2014/main" val="20004"/>
                    </a:ext>
                  </a:extLst>
                </a:gridCol>
                <a:gridCol w="848100">
                  <a:extLst>
                    <a:ext uri="{9D8B030D-6E8A-4147-A177-3AD203B41FA5}">
                      <a16:colId xmlns:a16="http://schemas.microsoft.com/office/drawing/2014/main" val="20005"/>
                    </a:ext>
                  </a:extLst>
                </a:gridCol>
                <a:gridCol w="848100">
                  <a:extLst>
                    <a:ext uri="{9D8B030D-6E8A-4147-A177-3AD203B41FA5}">
                      <a16:colId xmlns:a16="http://schemas.microsoft.com/office/drawing/2014/main" val="20006"/>
                    </a:ext>
                  </a:extLst>
                </a:gridCol>
              </a:tblGrid>
              <a:tr h="0">
                <a:tc>
                  <a:txBody>
                    <a:bodyPr/>
                    <a:lstStyle/>
                    <a:p>
                      <a:pPr marL="0" lvl="0" indent="0" algn="ctr" rtl="0">
                        <a:spcBef>
                          <a:spcPts val="0"/>
                        </a:spcBef>
                        <a:spcAft>
                          <a:spcPts val="0"/>
                        </a:spcAft>
                        <a:buNone/>
                      </a:pPr>
                      <a:r>
                        <a:rPr lang="en" sz="1000" b="1"/>
                        <a:t>District Level</a:t>
                      </a:r>
                      <a:endParaRPr sz="1000" b="1"/>
                    </a:p>
                    <a:p>
                      <a:pPr marL="0" lvl="0" indent="0" algn="ctr" rtl="0">
                        <a:spcBef>
                          <a:spcPts val="0"/>
                        </a:spcBef>
                        <a:spcAft>
                          <a:spcPts val="0"/>
                        </a:spcAft>
                        <a:buNone/>
                      </a:pPr>
                      <a:endParaRPr sz="1000" b="1"/>
                    </a:p>
                    <a:p>
                      <a:pPr marL="0" lvl="0" indent="0" algn="ctr" rtl="0">
                        <a:spcBef>
                          <a:spcPts val="0"/>
                        </a:spcBef>
                        <a:spcAft>
                          <a:spcPts val="0"/>
                        </a:spcAft>
                        <a:buNone/>
                      </a:pPr>
                      <a:r>
                        <a:rPr lang="en" sz="1000" b="1"/>
                        <a:t> Team/Committee</a:t>
                      </a:r>
                      <a:endParaRPr sz="1000" b="1"/>
                    </a:p>
                  </a:txBody>
                  <a:tcPr marL="63500" marR="63500" marT="63500" marB="63500">
                    <a:solidFill>
                      <a:srgbClr val="C9DAF8"/>
                    </a:solidFill>
                  </a:tcPr>
                </a:tc>
                <a:tc>
                  <a:txBody>
                    <a:bodyPr/>
                    <a:lstStyle/>
                    <a:p>
                      <a:pPr marL="0" lvl="0" indent="0" algn="ctr" rtl="0">
                        <a:spcBef>
                          <a:spcPts val="0"/>
                        </a:spcBef>
                        <a:spcAft>
                          <a:spcPts val="0"/>
                        </a:spcAft>
                        <a:buNone/>
                      </a:pPr>
                      <a:r>
                        <a:rPr lang="en" sz="1000" b="1"/>
                        <a:t>Purpose and Goals Supported</a:t>
                      </a:r>
                      <a:endParaRPr sz="1000" b="1"/>
                    </a:p>
                  </a:txBody>
                  <a:tcPr marL="63500" marR="63500" marT="63500" marB="63500">
                    <a:solidFill>
                      <a:srgbClr val="C9DAF8"/>
                    </a:solidFill>
                  </a:tcPr>
                </a:tc>
                <a:tc>
                  <a:txBody>
                    <a:bodyPr/>
                    <a:lstStyle/>
                    <a:p>
                      <a:pPr marL="0" lvl="0" indent="0" algn="ctr" rtl="0">
                        <a:spcBef>
                          <a:spcPts val="0"/>
                        </a:spcBef>
                        <a:spcAft>
                          <a:spcPts val="0"/>
                        </a:spcAft>
                        <a:buNone/>
                      </a:pPr>
                      <a:r>
                        <a:rPr lang="en" sz="1000" b="1"/>
                        <a:t>Measurable Outcome(s)- Data-Based</a:t>
                      </a:r>
                      <a:endParaRPr sz="1000" b="1"/>
                    </a:p>
                  </a:txBody>
                  <a:tcPr marL="63500" marR="63500" marT="63500" marB="63500">
                    <a:solidFill>
                      <a:srgbClr val="C9DAF8"/>
                    </a:solidFill>
                  </a:tcPr>
                </a:tc>
                <a:tc>
                  <a:txBody>
                    <a:bodyPr/>
                    <a:lstStyle/>
                    <a:p>
                      <a:pPr marL="0" lvl="0" indent="0" algn="ctr" rtl="0">
                        <a:spcBef>
                          <a:spcPts val="0"/>
                        </a:spcBef>
                        <a:spcAft>
                          <a:spcPts val="0"/>
                        </a:spcAft>
                        <a:buNone/>
                      </a:pPr>
                      <a:r>
                        <a:rPr lang="en" sz="1000" b="1"/>
                        <a:t>Target Group</a:t>
                      </a:r>
                      <a:endParaRPr sz="1000" b="1"/>
                    </a:p>
                  </a:txBody>
                  <a:tcPr marL="63500" marR="63500" marT="63500" marB="63500">
                    <a:solidFill>
                      <a:srgbClr val="C9DAF8"/>
                    </a:solidFill>
                  </a:tcPr>
                </a:tc>
                <a:tc>
                  <a:txBody>
                    <a:bodyPr/>
                    <a:lstStyle/>
                    <a:p>
                      <a:pPr marL="0" lvl="0" indent="0" algn="ctr" rtl="0">
                        <a:spcBef>
                          <a:spcPts val="0"/>
                        </a:spcBef>
                        <a:spcAft>
                          <a:spcPts val="0"/>
                        </a:spcAft>
                        <a:buNone/>
                      </a:pPr>
                      <a:r>
                        <a:rPr lang="en" sz="1000" b="1"/>
                        <a:t>Staff Involved</a:t>
                      </a:r>
                      <a:endParaRPr sz="1000" b="1"/>
                    </a:p>
                  </a:txBody>
                  <a:tcPr marL="63500" marR="63500" marT="63500" marB="63500">
                    <a:solidFill>
                      <a:srgbClr val="C9DAF8"/>
                    </a:solidFill>
                  </a:tcPr>
                </a:tc>
                <a:tc>
                  <a:txBody>
                    <a:bodyPr/>
                    <a:lstStyle/>
                    <a:p>
                      <a:pPr marL="0" lvl="0" indent="0" algn="ctr" rtl="0">
                        <a:spcBef>
                          <a:spcPts val="0"/>
                        </a:spcBef>
                        <a:spcAft>
                          <a:spcPts val="0"/>
                        </a:spcAft>
                        <a:buNone/>
                      </a:pPr>
                      <a:r>
                        <a:rPr lang="en" sz="1000" b="1"/>
                        <a:t>How often?</a:t>
                      </a:r>
                      <a:endParaRPr sz="1000" b="1"/>
                    </a:p>
                    <a:p>
                      <a:pPr marL="0" lvl="0" indent="0" algn="ctr" rtl="0">
                        <a:spcBef>
                          <a:spcPts val="0"/>
                        </a:spcBef>
                        <a:spcAft>
                          <a:spcPts val="0"/>
                        </a:spcAft>
                        <a:buNone/>
                      </a:pPr>
                      <a:endParaRPr sz="1000" b="1"/>
                    </a:p>
                  </a:txBody>
                  <a:tcPr marL="63500" marR="63500" marT="63500" marB="63500">
                    <a:solidFill>
                      <a:srgbClr val="C9DAF8"/>
                    </a:solidFill>
                  </a:tcPr>
                </a:tc>
                <a:tc>
                  <a:txBody>
                    <a:bodyPr/>
                    <a:lstStyle/>
                    <a:p>
                      <a:pPr marL="0" lvl="0" indent="0" algn="ctr" rtl="0">
                        <a:spcBef>
                          <a:spcPts val="0"/>
                        </a:spcBef>
                        <a:spcAft>
                          <a:spcPts val="0"/>
                        </a:spcAft>
                        <a:buNone/>
                      </a:pPr>
                      <a:r>
                        <a:rPr lang="en" sz="1000" b="1"/>
                        <a:t>Strategic Plan</a:t>
                      </a:r>
                      <a:endParaRPr sz="1000" b="1"/>
                    </a:p>
                  </a:txBody>
                  <a:tcPr marL="63500" marR="63500" marT="63500" marB="63500">
                    <a:solidFill>
                      <a:srgbClr val="C9DAF8"/>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endParaRPr sz="1000" b="1"/>
                    </a:p>
                    <a:p>
                      <a:pPr marL="0" lvl="0" indent="0" algn="l" rtl="0">
                        <a:spcBef>
                          <a:spcPts val="1200"/>
                        </a:spcBef>
                        <a:spcAft>
                          <a:spcPts val="1200"/>
                        </a:spcAft>
                        <a:buNone/>
                      </a:pPr>
                      <a:endParaRPr sz="1000" b="1"/>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endParaRPr sz="1000" b="1"/>
                    </a:p>
                    <a:p>
                      <a:pPr marL="0" lvl="0" indent="0" algn="l" rtl="0">
                        <a:spcBef>
                          <a:spcPts val="1200"/>
                        </a:spcBef>
                        <a:spcAft>
                          <a:spcPts val="1200"/>
                        </a:spcAft>
                        <a:buNone/>
                      </a:pPr>
                      <a:endParaRPr sz="1000" b="1"/>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endParaRPr sz="1000" b="1"/>
                    </a:p>
                    <a:p>
                      <a:pPr marL="0" lvl="0" indent="0" algn="l" rtl="0">
                        <a:spcBef>
                          <a:spcPts val="1200"/>
                        </a:spcBef>
                        <a:spcAft>
                          <a:spcPts val="1200"/>
                        </a:spcAft>
                        <a:buNone/>
                      </a:pPr>
                      <a:endParaRPr sz="1000" b="1"/>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endParaRPr sz="1000" b="1"/>
                    </a:p>
                    <a:p>
                      <a:pPr marL="0" lvl="0" indent="0" algn="l" rtl="0">
                        <a:spcBef>
                          <a:spcPts val="1200"/>
                        </a:spcBef>
                        <a:spcAft>
                          <a:spcPts val="1200"/>
                        </a:spcAft>
                        <a:buNone/>
                      </a:pPr>
                      <a:endParaRPr sz="1000" b="1"/>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endParaRPr sz="1000" b="1"/>
                    </a:p>
                    <a:p>
                      <a:pPr marL="0" lvl="0" indent="0" algn="l" rtl="0">
                        <a:spcBef>
                          <a:spcPts val="1200"/>
                        </a:spcBef>
                        <a:spcAft>
                          <a:spcPts val="1200"/>
                        </a:spcAft>
                        <a:buNone/>
                      </a:pPr>
                      <a:endParaRPr sz="1000" b="1"/>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a:p>
                  </a:txBody>
                  <a:tcPr marL="63500" marR="63500" marT="63500" marB="63500"/>
                </a:tc>
                <a:tc>
                  <a:txBody>
                    <a:bodyPr/>
                    <a:lstStyle/>
                    <a:p>
                      <a:pPr marL="0" lvl="0" indent="0" algn="l" rtl="0">
                        <a:spcBef>
                          <a:spcPts val="0"/>
                        </a:spcBef>
                        <a:spcAft>
                          <a:spcPts val="0"/>
                        </a:spcAft>
                        <a:buNone/>
                      </a:pPr>
                      <a:endParaRPr sz="1000" dirty="0"/>
                    </a:p>
                  </a:txBody>
                  <a:tcPr marL="63500" marR="63500" marT="63500" marB="63500"/>
                </a:tc>
                <a:extLst>
                  <a:ext uri="{0D108BD9-81ED-4DB2-BD59-A6C34878D82A}">
                    <a16:rowId xmlns:a16="http://schemas.microsoft.com/office/drawing/2014/main" val="10005"/>
                  </a:ext>
                </a:extLst>
              </a:tr>
            </a:tbl>
          </a:graphicData>
        </a:graphic>
      </p:graphicFrame>
      <p:sp>
        <p:nvSpPr>
          <p:cNvPr id="323" name="Google Shape;323;p62"/>
          <p:cNvSpPr txBox="1"/>
          <p:nvPr/>
        </p:nvSpPr>
        <p:spPr>
          <a:xfrm>
            <a:off x="357350" y="81575"/>
            <a:ext cx="8217900" cy="97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b="1">
                <a:solidFill>
                  <a:srgbClr val="1F497D"/>
                </a:solidFill>
                <a:latin typeface="Verdana"/>
                <a:ea typeface="Verdana"/>
                <a:cs typeface="Verdana"/>
                <a:sym typeface="Verdana"/>
              </a:rPr>
              <a:t>Working Smarter - Team/Committee Map</a:t>
            </a:r>
            <a:endParaRPr sz="2400" b="1">
              <a:solidFill>
                <a:srgbClr val="1F497D"/>
              </a:solidFill>
              <a:latin typeface="Verdana"/>
              <a:ea typeface="Verdana"/>
              <a:cs typeface="Verdana"/>
              <a:sym typeface="Verdana"/>
            </a:endParaRPr>
          </a:p>
          <a:p>
            <a:pPr marL="0" lvl="0" indent="0" algn="l" rtl="0">
              <a:spcBef>
                <a:spcPts val="1200"/>
              </a:spcBef>
              <a:spcAft>
                <a:spcPts val="0"/>
              </a:spcAft>
              <a:buNone/>
            </a:pPr>
            <a:endParaRPr>
              <a:latin typeface="Proxima Nova"/>
              <a:ea typeface="Proxima Nova"/>
              <a:cs typeface="Proxima Nova"/>
              <a:sym typeface="Proxima Nova"/>
            </a:endParaRPr>
          </a:p>
        </p:txBody>
      </p:sp>
      <p:sp>
        <p:nvSpPr>
          <p:cNvPr id="324" name="Google Shape;324;p62"/>
          <p:cNvSpPr/>
          <p:nvPr/>
        </p:nvSpPr>
        <p:spPr>
          <a:xfrm rot="506178">
            <a:off x="5238039" y="2029022"/>
            <a:ext cx="3374008" cy="2266408"/>
          </a:xfrm>
          <a:prstGeom prst="wedgeRectCallout">
            <a:avLst>
              <a:gd name="adj1" fmla="val -20833"/>
              <a:gd name="adj2" fmla="val 62500"/>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100" b="1" i="1"/>
              <a:t>Goal: Identify the need for a new team or expansion/modification of existing team to fulfill goals of district or school strategic plan</a:t>
            </a:r>
            <a:r>
              <a:rPr lang="en" sz="1100" i="1"/>
              <a:t> </a:t>
            </a:r>
            <a:endParaRPr i="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28"/>
        <p:cNvGrpSpPr/>
        <p:nvPr/>
      </p:nvGrpSpPr>
      <p:grpSpPr>
        <a:xfrm>
          <a:off x="0" y="0"/>
          <a:ext cx="0" cy="0"/>
          <a:chOff x="0" y="0"/>
          <a:chExt cx="0" cy="0"/>
        </a:xfrm>
      </p:grpSpPr>
      <p:sp>
        <p:nvSpPr>
          <p:cNvPr id="329" name="Google Shape;329;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buSzPts val="990"/>
            </a:pPr>
            <a:r>
              <a:rPr lang="en" sz="3620" b="1" dirty="0">
                <a:solidFill>
                  <a:srgbClr val="1F497D"/>
                </a:solidFill>
                <a:effectLst>
                  <a:outerShdw blurRad="50800" dist="38100" algn="l" rotWithShape="0">
                    <a:prstClr val="black">
                      <a:alpha val="40000"/>
                    </a:prstClr>
                  </a:outerShdw>
                </a:effectLst>
                <a:latin typeface="Verdana"/>
                <a:ea typeface="Verdana"/>
                <a:cs typeface="Verdana"/>
                <a:sym typeface="Verdana"/>
              </a:rPr>
              <a:t>Team Time </a:t>
            </a:r>
            <a:endParaRPr sz="3620" b="1" dirty="0">
              <a:latin typeface="Verdana"/>
              <a:ea typeface="Verdana"/>
              <a:cs typeface="Verdana"/>
              <a:sym typeface="Verdana"/>
            </a:endParaRPr>
          </a:p>
        </p:txBody>
      </p:sp>
      <p:sp>
        <p:nvSpPr>
          <p:cNvPr id="330" name="Google Shape;330;p63"/>
          <p:cNvSpPr txBox="1">
            <a:spLocks noGrp="1"/>
          </p:cNvSpPr>
          <p:nvPr>
            <p:ph type="body" idx="1"/>
          </p:nvPr>
        </p:nvSpPr>
        <p:spPr>
          <a:xfrm>
            <a:off x="311700" y="1456324"/>
            <a:ext cx="7585200" cy="3605126"/>
          </a:xfrm>
          <a:prstGeom prst="rect">
            <a:avLst/>
          </a:prstGeom>
        </p:spPr>
        <p:txBody>
          <a:bodyPr spcFirstLastPara="1" wrap="square" lIns="91425" tIns="91425" rIns="91425" bIns="91425" anchor="t" anchorCtr="0">
            <a:normAutofit lnSpcReduction="10000"/>
          </a:bodyPr>
          <a:lstStyle/>
          <a:p>
            <a:pPr marL="457200" lvl="0" indent="-387350" algn="l" rtl="0">
              <a:spcBef>
                <a:spcPts val="0"/>
              </a:spcBef>
              <a:spcAft>
                <a:spcPts val="0"/>
              </a:spcAft>
              <a:buClr>
                <a:srgbClr val="000000"/>
              </a:buClr>
              <a:buSzPts val="2500"/>
              <a:buChar char="●"/>
            </a:pPr>
            <a:r>
              <a:rPr lang="en" sz="2500" dirty="0">
                <a:solidFill>
                  <a:srgbClr val="000000"/>
                </a:solidFill>
              </a:rPr>
              <a:t>Refer to </a:t>
            </a:r>
            <a:r>
              <a:rPr lang="en" sz="2500" b="1" dirty="0">
                <a:solidFill>
                  <a:srgbClr val="000000"/>
                </a:solidFill>
              </a:rPr>
              <a:t>activity #3</a:t>
            </a:r>
            <a:r>
              <a:rPr lang="en" sz="2500" dirty="0">
                <a:solidFill>
                  <a:srgbClr val="000000"/>
                </a:solidFill>
              </a:rPr>
              <a:t> on your Teaming Module Companion Guide</a:t>
            </a:r>
            <a:endParaRPr sz="2500" dirty="0">
              <a:solidFill>
                <a:srgbClr val="000000"/>
              </a:solidFill>
            </a:endParaRPr>
          </a:p>
          <a:p>
            <a:pPr marL="457200" lvl="0" indent="-387350" algn="l" rtl="0">
              <a:spcBef>
                <a:spcPts val="0"/>
              </a:spcBef>
              <a:spcAft>
                <a:spcPts val="0"/>
              </a:spcAft>
              <a:buClr>
                <a:srgbClr val="000000"/>
              </a:buClr>
              <a:buSzPts val="2500"/>
              <a:buChar char="●"/>
            </a:pPr>
            <a:r>
              <a:rPr lang="en" sz="2500" dirty="0">
                <a:solidFill>
                  <a:srgbClr val="000000"/>
                </a:solidFill>
              </a:rPr>
              <a:t>Download the hyperlinked Working Smarter Team/Committee Mapping Worksheet</a:t>
            </a:r>
            <a:endParaRPr sz="2500" dirty="0">
              <a:solidFill>
                <a:srgbClr val="000000"/>
              </a:solidFill>
            </a:endParaRPr>
          </a:p>
          <a:p>
            <a:pPr marL="457200" lvl="0" indent="-387350" algn="l" rtl="0">
              <a:spcBef>
                <a:spcPts val="0"/>
              </a:spcBef>
              <a:spcAft>
                <a:spcPts val="0"/>
              </a:spcAft>
              <a:buClr>
                <a:srgbClr val="000000"/>
              </a:buClr>
              <a:buSzPts val="2500"/>
              <a:buChar char="●"/>
            </a:pPr>
            <a:r>
              <a:rPr lang="en" sz="2500" dirty="0">
                <a:solidFill>
                  <a:srgbClr val="000000"/>
                </a:solidFill>
              </a:rPr>
              <a:t>Follow outlined steps on the worksheet to map teaming structures, identify the need for a new team or expansion/modification of existing team to fulfill goals of district or school’s Strategic Plan</a:t>
            </a:r>
            <a:endParaRPr sz="2500" dirty="0">
              <a:solidFill>
                <a:srgbClr val="000000"/>
              </a:solidFill>
            </a:endParaRPr>
          </a:p>
        </p:txBody>
      </p:sp>
      <p:pic>
        <p:nvPicPr>
          <p:cNvPr id="331" name="Google Shape;331;p63"/>
          <p:cNvPicPr preferRelativeResize="0"/>
          <p:nvPr/>
        </p:nvPicPr>
        <p:blipFill>
          <a:blip r:embed="rId3">
            <a:alphaModFix/>
          </a:blip>
          <a:stretch>
            <a:fillRect/>
          </a:stretch>
        </p:blipFill>
        <p:spPr>
          <a:xfrm>
            <a:off x="6794090" y="175950"/>
            <a:ext cx="2082160" cy="1180902"/>
          </a:xfrm>
          <a:prstGeom prst="rect">
            <a:avLst/>
          </a:prstGeom>
          <a:noFill/>
          <a:ln>
            <a:noFill/>
          </a:ln>
        </p:spPr>
      </p:pic>
      <p:sp>
        <p:nvSpPr>
          <p:cNvPr id="332" name="Google Shape;332;p63"/>
          <p:cNvSpPr txBox="1"/>
          <p:nvPr/>
        </p:nvSpPr>
        <p:spPr>
          <a:xfrm>
            <a:off x="8027725" y="4532425"/>
            <a:ext cx="7641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solidFill>
                  <a:srgbClr val="FF0000"/>
                </a:solidFill>
                <a:latin typeface="Proxima Nova"/>
                <a:ea typeface="Proxima Nova"/>
                <a:cs typeface="Proxima Nova"/>
                <a:sym typeface="Proxima Nova"/>
              </a:rPr>
              <a:t>3</a:t>
            </a:r>
            <a:endParaRPr sz="2500" b="1">
              <a:solidFill>
                <a:srgbClr val="FF0000"/>
              </a:solidFill>
              <a:latin typeface="Proxima Nova"/>
              <a:ea typeface="Proxima Nova"/>
              <a:cs typeface="Proxima Nova"/>
              <a:sym typeface="Proxima Nova"/>
            </a:endParaRPr>
          </a:p>
        </p:txBody>
      </p:sp>
      <p:pic>
        <p:nvPicPr>
          <p:cNvPr id="333" name="Google Shape;333;p63"/>
          <p:cNvPicPr preferRelativeResize="0"/>
          <p:nvPr/>
        </p:nvPicPr>
        <p:blipFill>
          <a:blip r:embed="rId4">
            <a:alphaModFix/>
          </a:blip>
          <a:stretch>
            <a:fillRect/>
          </a:stretch>
        </p:blipFill>
        <p:spPr>
          <a:xfrm>
            <a:off x="7853612" y="3687176"/>
            <a:ext cx="1112323" cy="84525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64"/>
          <p:cNvSpPr txBox="1">
            <a:spLocks noGrp="1"/>
          </p:cNvSpPr>
          <p:nvPr>
            <p:ph type="title"/>
          </p:nvPr>
        </p:nvSpPr>
        <p:spPr>
          <a:xfrm>
            <a:off x="465575" y="514350"/>
            <a:ext cx="8210400" cy="1114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b="1">
                <a:solidFill>
                  <a:srgbClr val="1F497D"/>
                </a:solidFill>
                <a:latin typeface="Verdana"/>
                <a:ea typeface="Verdana"/>
                <a:cs typeface="Verdana"/>
                <a:sym typeface="Verdana"/>
              </a:rPr>
              <a:t>Communication Planning </a:t>
            </a:r>
            <a:endParaRPr b="1">
              <a:solidFill>
                <a:srgbClr val="1F497D"/>
              </a:solidFill>
              <a:latin typeface="Verdana"/>
              <a:ea typeface="Verdana"/>
              <a:cs typeface="Verdana"/>
              <a:sym typeface="Verdana"/>
            </a:endParaRPr>
          </a:p>
        </p:txBody>
      </p:sp>
      <p:sp>
        <p:nvSpPr>
          <p:cNvPr id="339" name="Google Shape;339;p64"/>
          <p:cNvSpPr txBox="1">
            <a:spLocks noGrp="1"/>
          </p:cNvSpPr>
          <p:nvPr>
            <p:ph type="body" idx="1"/>
          </p:nvPr>
        </p:nvSpPr>
        <p:spPr>
          <a:xfrm>
            <a:off x="1028700" y="1336525"/>
            <a:ext cx="7200900" cy="3064200"/>
          </a:xfrm>
          <a:prstGeom prst="rect">
            <a:avLst/>
          </a:prstGeom>
        </p:spPr>
        <p:txBody>
          <a:bodyPr spcFirstLastPara="1" wrap="square" lIns="68575" tIns="34275" rIns="68575" bIns="34275" anchor="t" anchorCtr="0">
            <a:noAutofit/>
          </a:bodyPr>
          <a:lstStyle/>
          <a:p>
            <a:pPr marL="457200" lvl="0" indent="-368300" algn="l" rtl="0">
              <a:spcBef>
                <a:spcPts val="800"/>
              </a:spcBef>
              <a:spcAft>
                <a:spcPts val="0"/>
              </a:spcAft>
              <a:buClr>
                <a:srgbClr val="000000"/>
              </a:buClr>
              <a:buSzPts val="2200"/>
              <a:buChar char="●"/>
            </a:pPr>
            <a:r>
              <a:rPr lang="en" sz="2600">
                <a:solidFill>
                  <a:srgbClr val="000000"/>
                </a:solidFill>
              </a:rPr>
              <a:t>Communication with internal and external stakeholder groups</a:t>
            </a:r>
            <a:endParaRPr sz="2200">
              <a:solidFill>
                <a:srgbClr val="000000"/>
              </a:solidFill>
            </a:endParaRPr>
          </a:p>
          <a:p>
            <a:pPr marL="457200" lvl="0" indent="-368300" algn="l" rtl="0">
              <a:spcBef>
                <a:spcPts val="0"/>
              </a:spcBef>
              <a:spcAft>
                <a:spcPts val="0"/>
              </a:spcAft>
              <a:buClr>
                <a:srgbClr val="000000"/>
              </a:buClr>
              <a:buSzPts val="2200"/>
              <a:buChar char="●"/>
            </a:pPr>
            <a:r>
              <a:rPr lang="en" sz="2600">
                <a:solidFill>
                  <a:srgbClr val="000000"/>
                </a:solidFill>
              </a:rPr>
              <a:t>Cross team representation </a:t>
            </a:r>
            <a:endParaRPr sz="2600">
              <a:solidFill>
                <a:srgbClr val="000000"/>
              </a:solidFill>
            </a:endParaRPr>
          </a:p>
          <a:p>
            <a:pPr marL="457200" lvl="0" indent="-393700" algn="l" rtl="0">
              <a:spcBef>
                <a:spcPts val="0"/>
              </a:spcBef>
              <a:spcAft>
                <a:spcPts val="0"/>
              </a:spcAft>
              <a:buClr>
                <a:srgbClr val="000000"/>
              </a:buClr>
              <a:buSzPts val="2600"/>
              <a:buChar char="●"/>
            </a:pPr>
            <a:r>
              <a:rPr lang="en" sz="2600">
                <a:solidFill>
                  <a:srgbClr val="000000"/>
                </a:solidFill>
              </a:rPr>
              <a:t>Consistently used communication tools</a:t>
            </a:r>
            <a:endParaRPr sz="2600">
              <a:solidFill>
                <a:srgbClr val="000000"/>
              </a:solidFill>
            </a:endParaRPr>
          </a:p>
          <a:p>
            <a:pPr marL="457200" lvl="0" indent="-368300" algn="l" rtl="0">
              <a:spcBef>
                <a:spcPts val="0"/>
              </a:spcBef>
              <a:spcAft>
                <a:spcPts val="0"/>
              </a:spcAft>
              <a:buClr>
                <a:srgbClr val="000000"/>
              </a:buClr>
              <a:buSzPts val="2200"/>
              <a:buChar char="●"/>
            </a:pPr>
            <a:r>
              <a:rPr lang="en" sz="2600">
                <a:solidFill>
                  <a:srgbClr val="000000"/>
                </a:solidFill>
              </a:rPr>
              <a:t>Central communication system </a:t>
            </a:r>
            <a:endParaRPr sz="2600">
              <a:solidFill>
                <a:srgbClr val="000000"/>
              </a:solidFill>
            </a:endParaRPr>
          </a:p>
          <a:p>
            <a:pPr marL="457200" lvl="0" indent="-368300" algn="l" rtl="0">
              <a:spcBef>
                <a:spcPts val="0"/>
              </a:spcBef>
              <a:spcAft>
                <a:spcPts val="0"/>
              </a:spcAft>
              <a:buClr>
                <a:srgbClr val="000000"/>
              </a:buClr>
              <a:buSzPts val="2200"/>
              <a:buChar char="●"/>
            </a:pPr>
            <a:r>
              <a:rPr lang="en" sz="2600">
                <a:solidFill>
                  <a:srgbClr val="000000"/>
                </a:solidFill>
              </a:rPr>
              <a:t>MOUs with external agencies </a:t>
            </a:r>
            <a:endParaRPr sz="2600">
              <a:solidFill>
                <a:srgbClr val="000000"/>
              </a:solidFill>
            </a:endParaRPr>
          </a:p>
          <a:p>
            <a:pPr marL="457200" lvl="0" indent="-368300" algn="l" rtl="0">
              <a:spcBef>
                <a:spcPts val="0"/>
              </a:spcBef>
              <a:spcAft>
                <a:spcPts val="0"/>
              </a:spcAft>
              <a:buClr>
                <a:srgbClr val="000000"/>
              </a:buClr>
              <a:buSzPts val="2200"/>
              <a:buChar char="●"/>
            </a:pPr>
            <a:r>
              <a:rPr lang="en" sz="2600">
                <a:solidFill>
                  <a:srgbClr val="000000"/>
                </a:solidFill>
              </a:rPr>
              <a:t>Alignment and/or integration of efforts/initiatives/funding/policies</a:t>
            </a:r>
            <a:endParaRPr sz="26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5"/>
          <p:cNvSpPr txBox="1"/>
          <p:nvPr/>
        </p:nvSpPr>
        <p:spPr>
          <a:xfrm>
            <a:off x="2253350" y="4872150"/>
            <a:ext cx="6795000" cy="3231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900">
                <a:latin typeface="Cambria"/>
                <a:ea typeface="Cambria"/>
                <a:cs typeface="Cambria"/>
                <a:sym typeface="Cambria"/>
              </a:rPr>
              <a:t>Yanek, K. (2021, August 11). </a:t>
            </a:r>
            <a:r>
              <a:rPr lang="en" sz="900" i="1">
                <a:latin typeface="Cambria"/>
                <a:ea typeface="Cambria"/>
                <a:cs typeface="Cambria"/>
                <a:sym typeface="Cambria"/>
              </a:rPr>
              <a:t>Project DelAWARE &amp;</a:t>
            </a:r>
            <a:r>
              <a:rPr lang="en" sz="900">
                <a:latin typeface="Cambria"/>
                <a:ea typeface="Cambria"/>
                <a:cs typeface="Cambria"/>
                <a:sym typeface="Cambria"/>
              </a:rPr>
              <a:t> </a:t>
            </a:r>
            <a:r>
              <a:rPr lang="en" sz="900" i="1">
                <a:latin typeface="Cambria"/>
                <a:ea typeface="Cambria"/>
                <a:cs typeface="Cambria"/>
                <a:sym typeface="Cambria"/>
              </a:rPr>
              <a:t>Interconnected Systems Framework (ISF)</a:t>
            </a:r>
            <a:endParaRPr>
              <a:latin typeface="Proxima Nova"/>
              <a:ea typeface="Proxima Nova"/>
              <a:cs typeface="Proxima Nova"/>
              <a:sym typeface="Proxima Nova"/>
            </a:endParaRPr>
          </a:p>
        </p:txBody>
      </p:sp>
      <p:graphicFrame>
        <p:nvGraphicFramePr>
          <p:cNvPr id="345" name="Google Shape;345;p65"/>
          <p:cNvGraphicFramePr/>
          <p:nvPr/>
        </p:nvGraphicFramePr>
        <p:xfrm>
          <a:off x="309125" y="2426500"/>
          <a:ext cx="8686800" cy="2438030"/>
        </p:xfrm>
        <a:graphic>
          <a:graphicData uri="http://schemas.openxmlformats.org/drawingml/2006/table">
            <a:tbl>
              <a:tblPr>
                <a:noFill/>
                <a:tableStyleId>{9E76DC23-7232-469A-91C1-AE0827C9C883}</a:tableStyleId>
              </a:tblPr>
              <a:tblGrid>
                <a:gridCol w="2133600">
                  <a:extLst>
                    <a:ext uri="{9D8B030D-6E8A-4147-A177-3AD203B41FA5}">
                      <a16:colId xmlns:a16="http://schemas.microsoft.com/office/drawing/2014/main" val="20000"/>
                    </a:ext>
                  </a:extLst>
                </a:gridCol>
                <a:gridCol w="1362075">
                  <a:extLst>
                    <a:ext uri="{9D8B030D-6E8A-4147-A177-3AD203B41FA5}">
                      <a16:colId xmlns:a16="http://schemas.microsoft.com/office/drawing/2014/main" val="20001"/>
                    </a:ext>
                  </a:extLst>
                </a:gridCol>
                <a:gridCol w="1724025">
                  <a:extLst>
                    <a:ext uri="{9D8B030D-6E8A-4147-A177-3AD203B41FA5}">
                      <a16:colId xmlns:a16="http://schemas.microsoft.com/office/drawing/2014/main" val="20002"/>
                    </a:ext>
                  </a:extLst>
                </a:gridCol>
                <a:gridCol w="89535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504950">
                  <a:extLst>
                    <a:ext uri="{9D8B030D-6E8A-4147-A177-3AD203B41FA5}">
                      <a16:colId xmlns:a16="http://schemas.microsoft.com/office/drawing/2014/main" val="20005"/>
                    </a:ext>
                  </a:extLst>
                </a:gridCol>
              </a:tblGrid>
              <a:tr h="586075">
                <a:tc>
                  <a:txBody>
                    <a:bodyPr/>
                    <a:lstStyle/>
                    <a:p>
                      <a:pPr marL="0" lvl="0" indent="0" algn="ctr" rtl="0">
                        <a:spcBef>
                          <a:spcPts val="0"/>
                        </a:spcBef>
                        <a:spcAft>
                          <a:spcPts val="0"/>
                        </a:spcAft>
                        <a:buNone/>
                      </a:pPr>
                      <a:r>
                        <a:rPr lang="en" sz="1050" b="1">
                          <a:latin typeface="Cambria"/>
                          <a:ea typeface="Cambria"/>
                          <a:cs typeface="Cambria"/>
                          <a:sym typeface="Cambria"/>
                        </a:rPr>
                        <a:t>Information or Messages</a:t>
                      </a:r>
                      <a:endParaRPr sz="1050" b="1">
                        <a:latin typeface="Cambria"/>
                        <a:ea typeface="Cambria"/>
                        <a:cs typeface="Cambria"/>
                        <a:sym typeface="Cambria"/>
                      </a:endParaRPr>
                    </a:p>
                    <a:p>
                      <a:pPr marL="0" lvl="0" indent="0" algn="ctr" rtl="0">
                        <a:spcBef>
                          <a:spcPts val="0"/>
                        </a:spcBef>
                        <a:spcAft>
                          <a:spcPts val="0"/>
                        </a:spcAft>
                        <a:buNone/>
                      </a:pPr>
                      <a:r>
                        <a:rPr lang="en" sz="800" b="1" i="1">
                          <a:latin typeface="Cambria"/>
                          <a:ea typeface="Cambria"/>
                          <a:cs typeface="Cambria"/>
                          <a:sym typeface="Cambria"/>
                        </a:rPr>
                        <a:t>What needs to be communicated? How does the information change over time as the organization goes deeper into practice?</a:t>
                      </a:r>
                      <a:endParaRPr sz="800" b="1" i="1">
                        <a:latin typeface="Cambria"/>
                        <a:ea typeface="Cambria"/>
                        <a:cs typeface="Cambria"/>
                        <a:sym typeface="Cambria"/>
                      </a:endParaRPr>
                    </a:p>
                  </a:txBody>
                  <a:tcPr marL="27425" marR="27425" marT="27425" marB="27425">
                    <a:solidFill>
                      <a:srgbClr val="CFE2F3"/>
                    </a:solidFill>
                  </a:tcPr>
                </a:tc>
                <a:tc>
                  <a:txBody>
                    <a:bodyPr/>
                    <a:lstStyle/>
                    <a:p>
                      <a:pPr marL="0" lvl="0" indent="0" algn="ctr" rtl="0">
                        <a:spcBef>
                          <a:spcPts val="0"/>
                        </a:spcBef>
                        <a:spcAft>
                          <a:spcPts val="0"/>
                        </a:spcAft>
                        <a:buNone/>
                      </a:pPr>
                      <a:r>
                        <a:rPr lang="en" sz="1050" b="1">
                          <a:latin typeface="Cambria"/>
                          <a:ea typeface="Cambria"/>
                          <a:cs typeface="Cambria"/>
                          <a:sym typeface="Cambria"/>
                        </a:rPr>
                        <a:t>Audience (Diverse Stakeholders)</a:t>
                      </a:r>
                      <a:endParaRPr sz="1050" b="1">
                        <a:latin typeface="Cambria"/>
                        <a:ea typeface="Cambria"/>
                        <a:cs typeface="Cambria"/>
                        <a:sym typeface="Cambria"/>
                      </a:endParaRPr>
                    </a:p>
                    <a:p>
                      <a:pPr marL="0" lvl="0" indent="0" algn="ctr" rtl="0">
                        <a:spcBef>
                          <a:spcPts val="0"/>
                        </a:spcBef>
                        <a:spcAft>
                          <a:spcPts val="0"/>
                        </a:spcAft>
                        <a:buNone/>
                      </a:pPr>
                      <a:r>
                        <a:rPr lang="en" sz="800" b="1" i="1">
                          <a:latin typeface="Cambria"/>
                          <a:ea typeface="Cambria"/>
                          <a:cs typeface="Cambria"/>
                          <a:sym typeface="Cambria"/>
                        </a:rPr>
                        <a:t>Who needs to be communicated with?</a:t>
                      </a:r>
                      <a:endParaRPr sz="800" b="1" i="1">
                        <a:latin typeface="Cambria"/>
                        <a:ea typeface="Cambria"/>
                        <a:cs typeface="Cambria"/>
                        <a:sym typeface="Cambria"/>
                      </a:endParaRPr>
                    </a:p>
                  </a:txBody>
                  <a:tcPr marL="27425" marR="27425" marT="27425" marB="27425">
                    <a:solidFill>
                      <a:srgbClr val="CFE2F3"/>
                    </a:solidFill>
                  </a:tcPr>
                </a:tc>
                <a:tc>
                  <a:txBody>
                    <a:bodyPr/>
                    <a:lstStyle/>
                    <a:p>
                      <a:pPr marL="0" lvl="0" indent="0" algn="ctr" rtl="0">
                        <a:spcBef>
                          <a:spcPts val="0"/>
                        </a:spcBef>
                        <a:spcAft>
                          <a:spcPts val="0"/>
                        </a:spcAft>
                        <a:buNone/>
                      </a:pPr>
                      <a:r>
                        <a:rPr lang="en" sz="1050" b="1">
                          <a:latin typeface="Cambria"/>
                          <a:ea typeface="Cambria"/>
                          <a:cs typeface="Cambria"/>
                          <a:sym typeface="Cambria"/>
                        </a:rPr>
                        <a:t>Methods</a:t>
                      </a:r>
                      <a:endParaRPr sz="1050" b="1">
                        <a:latin typeface="Cambria"/>
                        <a:ea typeface="Cambria"/>
                        <a:cs typeface="Cambria"/>
                        <a:sym typeface="Cambria"/>
                      </a:endParaRPr>
                    </a:p>
                    <a:p>
                      <a:pPr marL="0" lvl="0" indent="0" algn="ctr" rtl="0">
                        <a:spcBef>
                          <a:spcPts val="0"/>
                        </a:spcBef>
                        <a:spcAft>
                          <a:spcPts val="0"/>
                        </a:spcAft>
                        <a:buNone/>
                      </a:pPr>
                      <a:r>
                        <a:rPr lang="en" sz="800" b="1" i="1">
                          <a:latin typeface="Cambria"/>
                          <a:ea typeface="Cambria"/>
                          <a:cs typeface="Cambria"/>
                          <a:sym typeface="Cambria"/>
                        </a:rPr>
                        <a:t>Are a variety of modes used: conference key notes, presentations, meetings, Webpages, Webcasts, etc.?</a:t>
                      </a:r>
                      <a:endParaRPr sz="800" b="1" i="1">
                        <a:latin typeface="Cambria"/>
                        <a:ea typeface="Cambria"/>
                        <a:cs typeface="Cambria"/>
                        <a:sym typeface="Cambria"/>
                      </a:endParaRPr>
                    </a:p>
                  </a:txBody>
                  <a:tcPr marL="27425" marR="27425" marT="27425" marB="27425">
                    <a:solidFill>
                      <a:srgbClr val="CFE2F3"/>
                    </a:solidFill>
                  </a:tcPr>
                </a:tc>
                <a:tc>
                  <a:txBody>
                    <a:bodyPr/>
                    <a:lstStyle/>
                    <a:p>
                      <a:pPr marL="0" lvl="0" indent="0" algn="ctr" rtl="0">
                        <a:spcBef>
                          <a:spcPts val="0"/>
                        </a:spcBef>
                        <a:spcAft>
                          <a:spcPts val="0"/>
                        </a:spcAft>
                        <a:buNone/>
                      </a:pPr>
                      <a:r>
                        <a:rPr lang="en" sz="1050" b="1">
                          <a:latin typeface="Cambria"/>
                          <a:ea typeface="Cambria"/>
                          <a:cs typeface="Cambria"/>
                          <a:sym typeface="Cambria"/>
                        </a:rPr>
                        <a:t>Frequenc</a:t>
                      </a:r>
                      <a:r>
                        <a:rPr lang="en" sz="1100" b="1">
                          <a:latin typeface="Cambria"/>
                          <a:ea typeface="Cambria"/>
                          <a:cs typeface="Cambria"/>
                          <a:sym typeface="Cambria"/>
                        </a:rPr>
                        <a:t>y</a:t>
                      </a:r>
                      <a:endParaRPr sz="1100" b="1">
                        <a:latin typeface="Cambria"/>
                        <a:ea typeface="Cambria"/>
                        <a:cs typeface="Cambria"/>
                        <a:sym typeface="Cambria"/>
                      </a:endParaRPr>
                    </a:p>
                    <a:p>
                      <a:pPr marL="0" lvl="0" indent="0" algn="ctr" rtl="0">
                        <a:spcBef>
                          <a:spcPts val="0"/>
                        </a:spcBef>
                        <a:spcAft>
                          <a:spcPts val="0"/>
                        </a:spcAft>
                        <a:buNone/>
                      </a:pPr>
                      <a:r>
                        <a:rPr lang="en" sz="800" b="1" i="1">
                          <a:latin typeface="Cambria"/>
                          <a:ea typeface="Cambria"/>
                          <a:cs typeface="Cambria"/>
                          <a:sym typeface="Cambria"/>
                        </a:rPr>
                        <a:t>How often? Is there a schedule?</a:t>
                      </a:r>
                      <a:endParaRPr sz="800" b="1" i="1">
                        <a:latin typeface="Cambria"/>
                        <a:ea typeface="Cambria"/>
                        <a:cs typeface="Cambria"/>
                        <a:sym typeface="Cambria"/>
                      </a:endParaRPr>
                    </a:p>
                  </a:txBody>
                  <a:tcPr marL="27425" marR="27425" marT="27425" marB="27425">
                    <a:solidFill>
                      <a:srgbClr val="CFE2F3"/>
                    </a:solidFill>
                  </a:tcPr>
                </a:tc>
                <a:tc>
                  <a:txBody>
                    <a:bodyPr/>
                    <a:lstStyle/>
                    <a:p>
                      <a:pPr marL="0" lvl="0" indent="0" algn="ctr" rtl="0">
                        <a:spcBef>
                          <a:spcPts val="0"/>
                        </a:spcBef>
                        <a:spcAft>
                          <a:spcPts val="0"/>
                        </a:spcAft>
                        <a:buNone/>
                      </a:pPr>
                      <a:r>
                        <a:rPr lang="en" sz="1050" b="1">
                          <a:latin typeface="Cambria"/>
                          <a:ea typeface="Cambria"/>
                          <a:cs typeface="Cambria"/>
                          <a:sym typeface="Cambria"/>
                        </a:rPr>
                        <a:t>Responsibility</a:t>
                      </a:r>
                      <a:endParaRPr sz="1050" b="1">
                        <a:latin typeface="Cambria"/>
                        <a:ea typeface="Cambria"/>
                        <a:cs typeface="Cambria"/>
                        <a:sym typeface="Cambria"/>
                      </a:endParaRPr>
                    </a:p>
                    <a:p>
                      <a:pPr marL="0" lvl="0" indent="0" algn="ctr" rtl="0">
                        <a:spcBef>
                          <a:spcPts val="0"/>
                        </a:spcBef>
                        <a:spcAft>
                          <a:spcPts val="0"/>
                        </a:spcAft>
                        <a:buNone/>
                      </a:pPr>
                      <a:r>
                        <a:rPr lang="en" sz="800" b="1" i="1">
                          <a:latin typeface="Cambria"/>
                          <a:ea typeface="Cambria"/>
                          <a:cs typeface="Cambria"/>
                          <a:sym typeface="Cambria"/>
                        </a:rPr>
                        <a:t>Who is responsible? What is the role of leadership?</a:t>
                      </a:r>
                      <a:endParaRPr sz="800" b="1" i="1">
                        <a:latin typeface="Cambria"/>
                        <a:ea typeface="Cambria"/>
                        <a:cs typeface="Cambria"/>
                        <a:sym typeface="Cambria"/>
                      </a:endParaRPr>
                    </a:p>
                  </a:txBody>
                  <a:tcPr marL="27425" marR="27425" marT="27425" marB="27425">
                    <a:solidFill>
                      <a:srgbClr val="CFE2F3"/>
                    </a:solidFill>
                  </a:tcPr>
                </a:tc>
                <a:tc>
                  <a:txBody>
                    <a:bodyPr/>
                    <a:lstStyle/>
                    <a:p>
                      <a:pPr marL="0" lvl="0" indent="0" algn="ctr" rtl="0">
                        <a:spcBef>
                          <a:spcPts val="0"/>
                        </a:spcBef>
                        <a:spcAft>
                          <a:spcPts val="0"/>
                        </a:spcAft>
                        <a:buNone/>
                      </a:pPr>
                      <a:r>
                        <a:rPr lang="en" sz="1050" b="1">
                          <a:latin typeface="Cambria"/>
                          <a:ea typeface="Cambria"/>
                          <a:cs typeface="Cambria"/>
                          <a:sym typeface="Cambria"/>
                        </a:rPr>
                        <a:t>Indicator of Success</a:t>
                      </a:r>
                      <a:endParaRPr sz="1050" b="1">
                        <a:latin typeface="Cambria"/>
                        <a:ea typeface="Cambria"/>
                        <a:cs typeface="Cambria"/>
                        <a:sym typeface="Cambria"/>
                      </a:endParaRPr>
                    </a:p>
                    <a:p>
                      <a:pPr marL="0" lvl="0" indent="0" algn="ctr" rtl="0">
                        <a:spcBef>
                          <a:spcPts val="0"/>
                        </a:spcBef>
                        <a:spcAft>
                          <a:spcPts val="0"/>
                        </a:spcAft>
                        <a:buNone/>
                      </a:pPr>
                      <a:r>
                        <a:rPr lang="en" sz="800" b="1" i="1">
                          <a:latin typeface="Cambria"/>
                          <a:ea typeface="Cambria"/>
                          <a:cs typeface="Cambria"/>
                          <a:sym typeface="Cambria"/>
                        </a:rPr>
                        <a:t>What data is used and how often to determine effectiveness of communication?</a:t>
                      </a:r>
                      <a:endParaRPr sz="800" b="1" i="1">
                        <a:latin typeface="Cambria"/>
                        <a:ea typeface="Cambria"/>
                        <a:cs typeface="Cambria"/>
                        <a:sym typeface="Cambria"/>
                      </a:endParaRPr>
                    </a:p>
                  </a:txBody>
                  <a:tcPr marL="27425" marR="27425" marT="27425" marB="27425">
                    <a:solidFill>
                      <a:srgbClr val="CFE2F3"/>
                    </a:solidFill>
                  </a:tcPr>
                </a:tc>
                <a:extLst>
                  <a:ext uri="{0D108BD9-81ED-4DB2-BD59-A6C34878D82A}">
                    <a16:rowId xmlns:a16="http://schemas.microsoft.com/office/drawing/2014/main" val="10000"/>
                  </a:ext>
                </a:extLst>
              </a:tr>
              <a:tr h="454825">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tc>
                <a:extLst>
                  <a:ext uri="{0D108BD9-81ED-4DB2-BD59-A6C34878D82A}">
                    <a16:rowId xmlns:a16="http://schemas.microsoft.com/office/drawing/2014/main" val="10001"/>
                  </a:ext>
                </a:extLst>
              </a:tr>
              <a:tr h="454825">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tc>
                <a:extLst>
                  <a:ext uri="{0D108BD9-81ED-4DB2-BD59-A6C34878D82A}">
                    <a16:rowId xmlns:a16="http://schemas.microsoft.com/office/drawing/2014/main" val="10002"/>
                  </a:ext>
                </a:extLst>
              </a:tr>
              <a:tr h="454825">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tc>
                <a:extLst>
                  <a:ext uri="{0D108BD9-81ED-4DB2-BD59-A6C34878D82A}">
                    <a16:rowId xmlns:a16="http://schemas.microsoft.com/office/drawing/2014/main" val="10003"/>
                  </a:ext>
                </a:extLst>
              </a:tr>
              <a:tr h="454825">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tc>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tc>
                <a:tc>
                  <a:txBody>
                    <a:bodyPr/>
                    <a:lstStyle/>
                    <a:p>
                      <a:pPr marL="0" lvl="0" indent="0" algn="l" rtl="0">
                        <a:spcBef>
                          <a:spcPts val="0"/>
                        </a:spcBef>
                        <a:spcAft>
                          <a:spcPts val="0"/>
                        </a:spcAft>
                        <a:buNone/>
                      </a:pPr>
                      <a:endParaRPr sz="1100" dirty="0">
                        <a:latin typeface="Cambria"/>
                        <a:ea typeface="Cambria"/>
                        <a:cs typeface="Cambria"/>
                        <a:sym typeface="Cambria"/>
                      </a:endParaRPr>
                    </a:p>
                  </a:txBody>
                  <a:tcPr marL="27425" marR="27425" marT="27425" marB="27425"/>
                </a:tc>
                <a:extLst>
                  <a:ext uri="{0D108BD9-81ED-4DB2-BD59-A6C34878D82A}">
                    <a16:rowId xmlns:a16="http://schemas.microsoft.com/office/drawing/2014/main" val="10004"/>
                  </a:ext>
                </a:extLst>
              </a:tr>
            </a:tbl>
          </a:graphicData>
        </a:graphic>
      </p:graphicFrame>
      <p:sp>
        <p:nvSpPr>
          <p:cNvPr id="346" name="Google Shape;346;p65"/>
          <p:cNvSpPr txBox="1"/>
          <p:nvPr/>
        </p:nvSpPr>
        <p:spPr>
          <a:xfrm>
            <a:off x="1720100" y="122650"/>
            <a:ext cx="6125100" cy="790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200" b="1">
                <a:solidFill>
                  <a:srgbClr val="395E8A"/>
                </a:solidFill>
                <a:latin typeface="Verdana"/>
                <a:ea typeface="Verdana"/>
                <a:cs typeface="Verdana"/>
                <a:sym typeface="Verdana"/>
              </a:rPr>
              <a:t>Communication Plan Template</a:t>
            </a:r>
            <a:endParaRPr sz="2200" b="1">
              <a:solidFill>
                <a:srgbClr val="395E8A"/>
              </a:solidFill>
              <a:latin typeface="Verdana"/>
              <a:ea typeface="Verdana"/>
              <a:cs typeface="Verdana"/>
              <a:sym typeface="Verdana"/>
            </a:endParaRPr>
          </a:p>
          <a:p>
            <a:pPr marL="0" lvl="0" indent="0" algn="l" rtl="0">
              <a:lnSpc>
                <a:spcPct val="115000"/>
              </a:lnSpc>
              <a:spcBef>
                <a:spcPts val="1000"/>
              </a:spcBef>
              <a:spcAft>
                <a:spcPts val="0"/>
              </a:spcAft>
              <a:buNone/>
            </a:pPr>
            <a:endParaRPr sz="1100">
              <a:latin typeface="Cambria"/>
              <a:ea typeface="Cambria"/>
              <a:cs typeface="Cambria"/>
              <a:sym typeface="Cambria"/>
            </a:endParaRPr>
          </a:p>
          <a:p>
            <a:pPr marL="0" lvl="0" indent="0" algn="l" rtl="0">
              <a:lnSpc>
                <a:spcPct val="115000"/>
              </a:lnSpc>
              <a:spcBef>
                <a:spcPts val="0"/>
              </a:spcBef>
              <a:spcAft>
                <a:spcPts val="0"/>
              </a:spcAft>
              <a:buNone/>
            </a:pPr>
            <a:endParaRPr sz="1100">
              <a:latin typeface="Cambria"/>
              <a:ea typeface="Cambria"/>
              <a:cs typeface="Cambria"/>
              <a:sym typeface="Cambria"/>
            </a:endParaRPr>
          </a:p>
        </p:txBody>
      </p:sp>
      <p:graphicFrame>
        <p:nvGraphicFramePr>
          <p:cNvPr id="347" name="Google Shape;347;p65"/>
          <p:cNvGraphicFramePr/>
          <p:nvPr/>
        </p:nvGraphicFramePr>
        <p:xfrm>
          <a:off x="309125" y="655575"/>
          <a:ext cx="8686800" cy="1519400"/>
        </p:xfrm>
        <a:graphic>
          <a:graphicData uri="http://schemas.openxmlformats.org/drawingml/2006/table">
            <a:tbl>
              <a:tblPr>
                <a:noFill/>
                <a:tableStyleId>{9E76DC23-7232-469A-91C1-AE0827C9C883}</a:tableStyleId>
              </a:tblPr>
              <a:tblGrid>
                <a:gridCol w="8686800">
                  <a:extLst>
                    <a:ext uri="{9D8B030D-6E8A-4147-A177-3AD203B41FA5}">
                      <a16:colId xmlns:a16="http://schemas.microsoft.com/office/drawing/2014/main" val="20000"/>
                    </a:ext>
                  </a:extLst>
                </a:gridCol>
              </a:tblGrid>
              <a:tr h="266700">
                <a:tc>
                  <a:txBody>
                    <a:bodyPr/>
                    <a:lstStyle/>
                    <a:p>
                      <a:pPr marL="0" lvl="0" indent="0" algn="ctr" rtl="0">
                        <a:spcBef>
                          <a:spcPts val="0"/>
                        </a:spcBef>
                        <a:spcAft>
                          <a:spcPts val="0"/>
                        </a:spcAft>
                        <a:buNone/>
                      </a:pPr>
                      <a:r>
                        <a:rPr lang="en" sz="1100" b="1">
                          <a:latin typeface="Cambria"/>
                          <a:ea typeface="Cambria"/>
                          <a:cs typeface="Cambria"/>
                          <a:sym typeface="Cambria"/>
                        </a:rPr>
                        <a:t>Mission and Purpose of Communication Plan</a:t>
                      </a:r>
                      <a:endParaRPr sz="1100" b="1">
                        <a:latin typeface="Cambria"/>
                        <a:ea typeface="Cambria"/>
                        <a:cs typeface="Cambria"/>
                        <a:sym typeface="Cambria"/>
                      </a:endParaRPr>
                    </a:p>
                    <a:p>
                      <a:pPr marL="0" lvl="0" indent="0" algn="ctr" rtl="0">
                        <a:spcBef>
                          <a:spcPts val="0"/>
                        </a:spcBef>
                        <a:spcAft>
                          <a:spcPts val="0"/>
                        </a:spcAft>
                        <a:buNone/>
                      </a:pPr>
                      <a:r>
                        <a:rPr lang="en" sz="900" b="1">
                          <a:latin typeface="Cambria"/>
                          <a:ea typeface="Cambria"/>
                          <a:cs typeface="Cambria"/>
                          <a:sym typeface="Cambria"/>
                        </a:rPr>
                        <a:t>What is the clear purpose and mission of the communication plan?</a:t>
                      </a:r>
                      <a:endParaRPr sz="900" b="1">
                        <a:latin typeface="Cambria"/>
                        <a:ea typeface="Cambria"/>
                        <a:cs typeface="Cambria"/>
                        <a:sym typeface="Cambria"/>
                      </a:endParaRPr>
                    </a:p>
                  </a:txBody>
                  <a:tcPr marL="27425" marR="27425" marT="27425" marB="27425">
                    <a:solidFill>
                      <a:srgbClr val="CFE2F3"/>
                    </a:solidFill>
                  </a:tcPr>
                </a:tc>
                <a:extLst>
                  <a:ext uri="{0D108BD9-81ED-4DB2-BD59-A6C34878D82A}">
                    <a16:rowId xmlns:a16="http://schemas.microsoft.com/office/drawing/2014/main" val="10000"/>
                  </a:ext>
                </a:extLst>
              </a:tr>
              <a:tr h="266700">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nchor="b"/>
                </a:tc>
                <a:extLst>
                  <a:ext uri="{0D108BD9-81ED-4DB2-BD59-A6C34878D82A}">
                    <a16:rowId xmlns:a16="http://schemas.microsoft.com/office/drawing/2014/main" val="10001"/>
                  </a:ext>
                </a:extLst>
              </a:tr>
              <a:tr h="266700">
                <a:tc>
                  <a:txBody>
                    <a:bodyPr/>
                    <a:lstStyle/>
                    <a:p>
                      <a:pPr marL="0" lvl="0" indent="0" algn="l" rtl="0">
                        <a:spcBef>
                          <a:spcPts val="0"/>
                        </a:spcBef>
                        <a:spcAft>
                          <a:spcPts val="0"/>
                        </a:spcAft>
                        <a:buNone/>
                      </a:pPr>
                      <a:endParaRPr sz="1100">
                        <a:latin typeface="Cambria"/>
                        <a:ea typeface="Cambria"/>
                        <a:cs typeface="Cambria"/>
                        <a:sym typeface="Cambria"/>
                      </a:endParaRPr>
                    </a:p>
                  </a:txBody>
                  <a:tcPr marL="27425" marR="27425" marT="27425" marB="27425">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extLst>
                  <a:ext uri="{0D108BD9-81ED-4DB2-BD59-A6C34878D82A}">
                    <a16:rowId xmlns:a16="http://schemas.microsoft.com/office/drawing/2014/main" val="10002"/>
                  </a:ext>
                </a:extLst>
              </a:tr>
              <a:tr h="266700">
                <a:tc>
                  <a:txBody>
                    <a:bodyPr/>
                    <a:lstStyle/>
                    <a:p>
                      <a:pPr marL="0" lvl="0" indent="0" algn="ctr" rtl="0">
                        <a:spcBef>
                          <a:spcPts val="0"/>
                        </a:spcBef>
                        <a:spcAft>
                          <a:spcPts val="0"/>
                        </a:spcAft>
                        <a:buNone/>
                      </a:pPr>
                      <a:r>
                        <a:rPr lang="en" sz="1100" b="1">
                          <a:latin typeface="Cambria"/>
                          <a:ea typeface="Cambria"/>
                          <a:cs typeface="Cambria"/>
                          <a:sym typeface="Cambria"/>
                        </a:rPr>
                        <a:t>Practice-Policy Communication Cycles</a:t>
                      </a:r>
                      <a:endParaRPr sz="1100" b="1">
                        <a:latin typeface="Cambria"/>
                        <a:ea typeface="Cambria"/>
                        <a:cs typeface="Cambria"/>
                        <a:sym typeface="Cambria"/>
                      </a:endParaRPr>
                    </a:p>
                    <a:p>
                      <a:pPr marL="0" lvl="0" indent="0" algn="ctr" rtl="0">
                        <a:spcBef>
                          <a:spcPts val="0"/>
                        </a:spcBef>
                        <a:spcAft>
                          <a:spcPts val="0"/>
                        </a:spcAft>
                        <a:buNone/>
                      </a:pPr>
                      <a:r>
                        <a:rPr lang="en" sz="900" b="1">
                          <a:latin typeface="Cambria"/>
                          <a:ea typeface="Cambria"/>
                          <a:cs typeface="Cambria"/>
                          <a:sym typeface="Cambria"/>
                        </a:rPr>
                        <a:t>Who is responsible for ensuring feedback and information gathered through communications are used to inform, reduce barriers, and celebrate successes?</a:t>
                      </a:r>
                      <a:endParaRPr sz="900" b="1">
                        <a:latin typeface="Cambria"/>
                        <a:ea typeface="Cambria"/>
                        <a:cs typeface="Cambria"/>
                        <a:sym typeface="Cambria"/>
                      </a:endParaRPr>
                    </a:p>
                  </a:txBody>
                  <a:tcPr marL="27425" marR="27425" marT="27425" marB="27425">
                    <a:solidFill>
                      <a:srgbClr val="CFE2F3"/>
                    </a:solidFill>
                  </a:tcPr>
                </a:tc>
                <a:extLst>
                  <a:ext uri="{0D108BD9-81ED-4DB2-BD59-A6C34878D82A}">
                    <a16:rowId xmlns:a16="http://schemas.microsoft.com/office/drawing/2014/main" val="10003"/>
                  </a:ext>
                </a:extLst>
              </a:tr>
              <a:tr h="266700">
                <a:tc>
                  <a:txBody>
                    <a:bodyPr/>
                    <a:lstStyle/>
                    <a:p>
                      <a:pPr marL="0" lvl="0" indent="0" algn="l" rtl="0">
                        <a:spcBef>
                          <a:spcPts val="0"/>
                        </a:spcBef>
                        <a:spcAft>
                          <a:spcPts val="0"/>
                        </a:spcAft>
                        <a:buNone/>
                      </a:pPr>
                      <a:endParaRPr sz="1100" dirty="0">
                        <a:latin typeface="Cambria"/>
                        <a:ea typeface="Cambria"/>
                        <a:cs typeface="Cambria"/>
                        <a:sym typeface="Cambria"/>
                      </a:endParaRPr>
                    </a:p>
                  </a:txBody>
                  <a:tcPr marL="27425" marR="27425" marT="27425" marB="27425"/>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48"/>
          <p:cNvSpPr txBox="1">
            <a:spLocks noGrp="1"/>
          </p:cNvSpPr>
          <p:nvPr>
            <p:ph type="body" idx="1"/>
          </p:nvPr>
        </p:nvSpPr>
        <p:spPr>
          <a:xfrm>
            <a:off x="226900" y="1353225"/>
            <a:ext cx="8586000" cy="3559310"/>
          </a:xfrm>
          <a:prstGeom prst="rect">
            <a:avLst/>
          </a:prstGeom>
        </p:spPr>
        <p:txBody>
          <a:bodyPr spcFirstLastPara="1" wrap="square" lIns="68575" tIns="34275" rIns="68575" bIns="34275" anchor="t" anchorCtr="0">
            <a:normAutofit fontScale="92500" lnSpcReduction="20000"/>
          </a:bodyPr>
          <a:lstStyle/>
          <a:p>
            <a:pPr marL="0" lvl="0" indent="0" algn="ctr" rtl="0">
              <a:spcBef>
                <a:spcPts val="800"/>
              </a:spcBef>
              <a:spcAft>
                <a:spcPts val="0"/>
              </a:spcAft>
              <a:buNone/>
            </a:pPr>
            <a:r>
              <a:rPr lang="en" dirty="0">
                <a:solidFill>
                  <a:srgbClr val="000000"/>
                </a:solidFill>
              </a:rPr>
              <a:t>Delaware's state-level Social, Emotional and Behavioral Wellbeing (SEBW) Plan aids districts and charter schools in responding to and supporting the social, emotional and behavioral needs of students. This plan is supported by Delaware Department of Education (DDOE) and developed with input and support from partners, including the following:</a:t>
            </a:r>
            <a:endParaRPr dirty="0">
              <a:solidFill>
                <a:srgbClr val="000000"/>
              </a:solidFill>
            </a:endParaRPr>
          </a:p>
          <a:p>
            <a:pPr marL="0" lvl="0" indent="0" algn="ctr" rtl="0">
              <a:spcBef>
                <a:spcPts val="800"/>
              </a:spcBef>
              <a:spcAft>
                <a:spcPts val="0"/>
              </a:spcAft>
              <a:buNone/>
            </a:pPr>
            <a:endParaRPr dirty="0">
              <a:solidFill>
                <a:schemeClr val="dk1"/>
              </a:solidFill>
            </a:endParaRPr>
          </a:p>
          <a:p>
            <a:pPr marL="0" lvl="0" indent="0" algn="ctr" rtl="0">
              <a:spcBef>
                <a:spcPts val="800"/>
              </a:spcBef>
              <a:spcAft>
                <a:spcPts val="0"/>
              </a:spcAft>
              <a:buNone/>
            </a:pPr>
            <a:endParaRPr dirty="0">
              <a:solidFill>
                <a:schemeClr val="dk1"/>
              </a:solidFill>
            </a:endParaRPr>
          </a:p>
          <a:p>
            <a:pPr marL="0" lvl="0" indent="0" algn="ctr" rtl="0">
              <a:spcBef>
                <a:spcPts val="800"/>
              </a:spcBef>
              <a:spcAft>
                <a:spcPts val="0"/>
              </a:spcAft>
              <a:buNone/>
            </a:pPr>
            <a:endParaRPr dirty="0">
              <a:solidFill>
                <a:schemeClr val="dk1"/>
              </a:solidFill>
            </a:endParaRPr>
          </a:p>
          <a:p>
            <a:pPr marL="0" lvl="0" indent="0" algn="ctr" rtl="0">
              <a:spcBef>
                <a:spcPts val="800"/>
              </a:spcBef>
              <a:spcAft>
                <a:spcPts val="0"/>
              </a:spcAft>
              <a:buNone/>
            </a:pPr>
            <a:endParaRPr dirty="0">
              <a:solidFill>
                <a:schemeClr val="dk1"/>
              </a:solidFill>
            </a:endParaRPr>
          </a:p>
          <a:p>
            <a:pPr marL="0" lvl="0" indent="0" algn="ctr" rtl="0">
              <a:spcBef>
                <a:spcPts val="800"/>
              </a:spcBef>
              <a:spcAft>
                <a:spcPts val="0"/>
              </a:spcAft>
              <a:buNone/>
            </a:pPr>
            <a:endParaRPr dirty="0">
              <a:solidFill>
                <a:srgbClr val="000000"/>
              </a:solidFill>
            </a:endParaRPr>
          </a:p>
          <a:p>
            <a:pPr marL="0" lvl="0" indent="0" algn="ctr" rtl="0">
              <a:spcBef>
                <a:spcPts val="800"/>
              </a:spcBef>
              <a:spcAft>
                <a:spcPts val="0"/>
              </a:spcAft>
              <a:buNone/>
            </a:pPr>
            <a:r>
              <a:rPr lang="en" dirty="0">
                <a:solidFill>
                  <a:srgbClr val="000000"/>
                </a:solidFill>
              </a:rPr>
              <a:t>Delaware's SEBW Plan was developed with the understanding that each district and charter school is in a different place in its implementation of Multi-Tiered Systems of Support (MTSS), other initiatives and available resources. The plan is funded in part by federal ESSER II funds.</a:t>
            </a:r>
            <a:endParaRPr dirty="0">
              <a:solidFill>
                <a:srgbClr val="000000"/>
              </a:solidFill>
            </a:endParaRPr>
          </a:p>
        </p:txBody>
      </p:sp>
      <p:pic>
        <p:nvPicPr>
          <p:cNvPr id="190" name="Google Shape;190;p48"/>
          <p:cNvPicPr preferRelativeResize="0"/>
          <p:nvPr/>
        </p:nvPicPr>
        <p:blipFill>
          <a:blip r:embed="rId3">
            <a:alphaModFix/>
          </a:blip>
          <a:stretch>
            <a:fillRect/>
          </a:stretch>
        </p:blipFill>
        <p:spPr>
          <a:xfrm>
            <a:off x="6570450" y="2715575"/>
            <a:ext cx="1925351" cy="770150"/>
          </a:xfrm>
          <a:prstGeom prst="rect">
            <a:avLst/>
          </a:prstGeom>
          <a:noFill/>
          <a:ln>
            <a:noFill/>
          </a:ln>
          <a:effectLst>
            <a:outerShdw blurRad="57150" dist="19050" dir="5400000" algn="bl" rotWithShape="0">
              <a:srgbClr val="000000">
                <a:alpha val="50000"/>
              </a:srgbClr>
            </a:outerShdw>
          </a:effectLst>
        </p:spPr>
      </p:pic>
      <p:pic>
        <p:nvPicPr>
          <p:cNvPr id="191" name="Google Shape;191;p48"/>
          <p:cNvPicPr preferRelativeResize="0"/>
          <p:nvPr/>
        </p:nvPicPr>
        <p:blipFill rotWithShape="1">
          <a:blip r:embed="rId4">
            <a:alphaModFix/>
          </a:blip>
          <a:srcRect l="83870" t="11601" r="1490" b="50706"/>
          <a:stretch/>
        </p:blipFill>
        <p:spPr>
          <a:xfrm>
            <a:off x="3926225" y="2633026"/>
            <a:ext cx="1291550" cy="935250"/>
          </a:xfrm>
          <a:prstGeom prst="rect">
            <a:avLst/>
          </a:prstGeom>
          <a:noFill/>
          <a:ln w="19050" cap="sq" cmpd="sng">
            <a:solidFill>
              <a:srgbClr val="0070C0"/>
            </a:solidFill>
            <a:prstDash val="solid"/>
            <a:miter lim="800000"/>
            <a:headEnd type="none" w="sm" len="sm"/>
            <a:tailEnd type="none" w="sm" len="sm"/>
          </a:ln>
          <a:effectLst>
            <a:outerShdw blurRad="57150" dist="50800" dir="2700000" algn="tl" rotWithShape="0">
              <a:srgbClr val="000000">
                <a:alpha val="40000"/>
              </a:srgbClr>
            </a:outerShdw>
          </a:effectLst>
        </p:spPr>
      </p:pic>
      <p:pic>
        <p:nvPicPr>
          <p:cNvPr id="192" name="Google Shape;192;p48"/>
          <p:cNvPicPr preferRelativeResize="0"/>
          <p:nvPr/>
        </p:nvPicPr>
        <p:blipFill>
          <a:blip r:embed="rId5">
            <a:alphaModFix/>
          </a:blip>
          <a:stretch>
            <a:fillRect/>
          </a:stretch>
        </p:blipFill>
        <p:spPr>
          <a:xfrm>
            <a:off x="3534515" y="43200"/>
            <a:ext cx="2074977" cy="1310032"/>
          </a:xfrm>
          <a:prstGeom prst="rect">
            <a:avLst/>
          </a:prstGeom>
          <a:noFill/>
          <a:ln>
            <a:noFill/>
          </a:ln>
        </p:spPr>
      </p:pic>
      <p:pic>
        <p:nvPicPr>
          <p:cNvPr id="2" name="Picture 1">
            <a:extLst>
              <a:ext uri="{FF2B5EF4-FFF2-40B4-BE49-F238E27FC236}">
                <a16:creationId xmlns:a16="http://schemas.microsoft.com/office/drawing/2014/main" id="{6A7E2344-8E9A-36FC-96E8-2837CE5CEEE4}"/>
              </a:ext>
            </a:extLst>
          </p:cNvPr>
          <p:cNvPicPr>
            <a:picLocks noChangeAspect="1"/>
          </p:cNvPicPr>
          <p:nvPr/>
        </p:nvPicPr>
        <p:blipFill>
          <a:blip r:embed="rId6"/>
          <a:stretch>
            <a:fillRect/>
          </a:stretch>
        </p:blipFill>
        <p:spPr>
          <a:xfrm>
            <a:off x="780875" y="2715575"/>
            <a:ext cx="1987550" cy="7112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51"/>
        <p:cNvGrpSpPr/>
        <p:nvPr/>
      </p:nvGrpSpPr>
      <p:grpSpPr>
        <a:xfrm>
          <a:off x="0" y="0"/>
          <a:ext cx="0" cy="0"/>
          <a:chOff x="0" y="0"/>
          <a:chExt cx="0" cy="0"/>
        </a:xfrm>
      </p:grpSpPr>
      <p:sp>
        <p:nvSpPr>
          <p:cNvPr id="352" name="Google Shape;352;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buSzPts val="990"/>
            </a:pPr>
            <a:r>
              <a:rPr lang="en" sz="3620" b="1" dirty="0">
                <a:solidFill>
                  <a:srgbClr val="1F497D"/>
                </a:solidFill>
                <a:effectLst>
                  <a:outerShdw blurRad="50800" dist="38100" algn="l" rotWithShape="0">
                    <a:prstClr val="black">
                      <a:alpha val="40000"/>
                    </a:prstClr>
                  </a:outerShdw>
                </a:effectLst>
                <a:latin typeface="Verdana"/>
                <a:ea typeface="Verdana"/>
                <a:cs typeface="Verdana"/>
                <a:sym typeface="Verdana"/>
              </a:rPr>
              <a:t>Team Time </a:t>
            </a:r>
            <a:endParaRPr sz="3620" b="1" dirty="0">
              <a:latin typeface="Verdana"/>
              <a:ea typeface="Verdana"/>
              <a:cs typeface="Verdana"/>
              <a:sym typeface="Verdana"/>
            </a:endParaRPr>
          </a:p>
        </p:txBody>
      </p:sp>
      <p:sp>
        <p:nvSpPr>
          <p:cNvPr id="353" name="Google Shape;353;p66"/>
          <p:cNvSpPr txBox="1">
            <a:spLocks noGrp="1"/>
          </p:cNvSpPr>
          <p:nvPr>
            <p:ph type="body" idx="1"/>
          </p:nvPr>
        </p:nvSpPr>
        <p:spPr>
          <a:xfrm>
            <a:off x="311700" y="1776150"/>
            <a:ext cx="7585200" cy="3285300"/>
          </a:xfrm>
          <a:prstGeom prst="rect">
            <a:avLst/>
          </a:prstGeom>
        </p:spPr>
        <p:txBody>
          <a:bodyPr spcFirstLastPara="1" wrap="square" lIns="91425" tIns="91425" rIns="91425" bIns="91425" anchor="t" anchorCtr="0">
            <a:normAutofit/>
          </a:bodyPr>
          <a:lstStyle/>
          <a:p>
            <a:pPr marL="457200" lvl="0" indent="-387350" algn="l" rtl="0">
              <a:spcBef>
                <a:spcPts val="0"/>
              </a:spcBef>
              <a:spcAft>
                <a:spcPts val="0"/>
              </a:spcAft>
              <a:buClr>
                <a:srgbClr val="000000"/>
              </a:buClr>
              <a:buSzPts val="2500"/>
              <a:buChar char="●"/>
            </a:pPr>
            <a:r>
              <a:rPr lang="en" sz="2500">
                <a:solidFill>
                  <a:srgbClr val="000000"/>
                </a:solidFill>
              </a:rPr>
              <a:t>Refer to activity #4 on your Teaming Module Companion Guide</a:t>
            </a:r>
            <a:endParaRPr sz="2500">
              <a:solidFill>
                <a:srgbClr val="000000"/>
              </a:solidFill>
            </a:endParaRPr>
          </a:p>
          <a:p>
            <a:pPr marL="457200" lvl="0" indent="-387350" algn="l" rtl="0">
              <a:spcBef>
                <a:spcPts val="0"/>
              </a:spcBef>
              <a:spcAft>
                <a:spcPts val="0"/>
              </a:spcAft>
              <a:buClr>
                <a:srgbClr val="000000"/>
              </a:buClr>
              <a:buSzPts val="2500"/>
              <a:buChar char="●"/>
            </a:pPr>
            <a:r>
              <a:rPr lang="en" sz="2500">
                <a:solidFill>
                  <a:srgbClr val="000000"/>
                </a:solidFill>
              </a:rPr>
              <a:t>Follow prompts on the hyperlinked Communication Plan Template to create a cohesive plan </a:t>
            </a:r>
            <a:endParaRPr sz="2500">
              <a:solidFill>
                <a:srgbClr val="000000"/>
              </a:solidFill>
            </a:endParaRPr>
          </a:p>
        </p:txBody>
      </p:sp>
      <p:pic>
        <p:nvPicPr>
          <p:cNvPr id="354" name="Google Shape;354;p66"/>
          <p:cNvPicPr preferRelativeResize="0"/>
          <p:nvPr/>
        </p:nvPicPr>
        <p:blipFill>
          <a:blip r:embed="rId3">
            <a:alphaModFix/>
          </a:blip>
          <a:stretch>
            <a:fillRect/>
          </a:stretch>
        </p:blipFill>
        <p:spPr>
          <a:xfrm>
            <a:off x="6656439" y="175950"/>
            <a:ext cx="2241274" cy="1280374"/>
          </a:xfrm>
          <a:prstGeom prst="rect">
            <a:avLst/>
          </a:prstGeom>
          <a:noFill/>
          <a:ln>
            <a:noFill/>
          </a:ln>
        </p:spPr>
      </p:pic>
      <p:sp>
        <p:nvSpPr>
          <p:cNvPr id="355" name="Google Shape;355;p66"/>
          <p:cNvSpPr txBox="1"/>
          <p:nvPr/>
        </p:nvSpPr>
        <p:spPr>
          <a:xfrm>
            <a:off x="8027725" y="4532425"/>
            <a:ext cx="7641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solidFill>
                  <a:srgbClr val="FF0000"/>
                </a:solidFill>
                <a:latin typeface="Proxima Nova"/>
                <a:ea typeface="Proxima Nova"/>
                <a:cs typeface="Proxima Nova"/>
                <a:sym typeface="Proxima Nova"/>
              </a:rPr>
              <a:t>4</a:t>
            </a:r>
            <a:endParaRPr sz="2500" b="1">
              <a:solidFill>
                <a:srgbClr val="FF0000"/>
              </a:solidFill>
              <a:latin typeface="Proxima Nova"/>
              <a:ea typeface="Proxima Nova"/>
              <a:cs typeface="Proxima Nova"/>
              <a:sym typeface="Proxima Nova"/>
            </a:endParaRPr>
          </a:p>
        </p:txBody>
      </p:sp>
      <p:pic>
        <p:nvPicPr>
          <p:cNvPr id="356" name="Google Shape;356;p66"/>
          <p:cNvPicPr preferRelativeResize="0"/>
          <p:nvPr/>
        </p:nvPicPr>
        <p:blipFill>
          <a:blip r:embed="rId4">
            <a:alphaModFix/>
          </a:blip>
          <a:stretch>
            <a:fillRect/>
          </a:stretch>
        </p:blipFill>
        <p:spPr>
          <a:xfrm>
            <a:off x="7853612" y="3687176"/>
            <a:ext cx="1112323" cy="84525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7"/>
          <p:cNvSpPr txBox="1">
            <a:spLocks noGrp="1"/>
          </p:cNvSpPr>
          <p:nvPr>
            <p:ph type="body" idx="4294967295"/>
          </p:nvPr>
        </p:nvSpPr>
        <p:spPr>
          <a:xfrm>
            <a:off x="311700" y="888300"/>
            <a:ext cx="8520600" cy="4001700"/>
          </a:xfrm>
          <a:prstGeom prst="rect">
            <a:avLst/>
          </a:prstGeom>
        </p:spPr>
        <p:txBody>
          <a:bodyPr spcFirstLastPara="1" wrap="square" lIns="91425" tIns="91425" rIns="91425" bIns="91425" anchor="t" anchorCtr="0">
            <a:noAutofit/>
          </a:bodyPr>
          <a:lstStyle/>
          <a:p>
            <a:pPr marL="342900" lvl="0" indent="-232727" algn="l" rtl="0">
              <a:lnSpc>
                <a:spcPct val="80000"/>
              </a:lnSpc>
              <a:spcBef>
                <a:spcPts val="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Biggest meeting challenge = off-topic conversations. </a:t>
            </a:r>
            <a:endParaRPr sz="2100">
              <a:solidFill>
                <a:srgbClr val="000000"/>
              </a:solidFill>
              <a:latin typeface="Calibri"/>
              <a:ea typeface="Calibri"/>
              <a:cs typeface="Calibri"/>
              <a:sym typeface="Calibri"/>
            </a:endParaRPr>
          </a:p>
          <a:p>
            <a:pPr marL="640080" marR="0" lvl="1" indent="-212725" algn="l" rtl="0">
              <a:lnSpc>
                <a:spcPct val="80000"/>
              </a:lnSpc>
              <a:spcBef>
                <a:spcPts val="370"/>
              </a:spcBef>
              <a:spcAft>
                <a:spcPts val="0"/>
              </a:spcAft>
              <a:buClr>
                <a:srgbClr val="9CBEBD"/>
              </a:buClr>
              <a:buSzPts val="1600"/>
              <a:buFont typeface="Arial"/>
              <a:buChar char="•"/>
            </a:pPr>
            <a:r>
              <a:rPr lang="en" sz="1600" u="sng">
                <a:solidFill>
                  <a:srgbClr val="D2581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Martin, 2020</a:t>
            </a:r>
            <a:endParaRPr sz="1600">
              <a:solidFill>
                <a:srgbClr val="2F2B20"/>
              </a:solidFill>
              <a:latin typeface="Calibri"/>
              <a:ea typeface="Calibri"/>
              <a:cs typeface="Calibri"/>
              <a:sym typeface="Calibri"/>
            </a:endParaRPr>
          </a:p>
          <a:p>
            <a:pPr marL="342900" lvl="0" indent="-99377" algn="l" rtl="0">
              <a:lnSpc>
                <a:spcPct val="80000"/>
              </a:lnSpc>
              <a:spcBef>
                <a:spcPts val="407"/>
              </a:spcBef>
              <a:spcAft>
                <a:spcPts val="0"/>
              </a:spcAft>
              <a:buClr>
                <a:srgbClr val="000000"/>
              </a:buClr>
              <a:buSzPts val="2200"/>
              <a:buFont typeface="Arial"/>
              <a:buNone/>
            </a:pPr>
            <a:endParaRPr sz="2100">
              <a:solidFill>
                <a:srgbClr val="2F2B20"/>
              </a:solidFill>
              <a:latin typeface="Calibri"/>
              <a:ea typeface="Calibri"/>
              <a:cs typeface="Calibri"/>
              <a:sym typeface="Calibri"/>
            </a:endParaRPr>
          </a:p>
          <a:p>
            <a:pPr marL="342900" lvl="0" indent="-245427" algn="l" rtl="0">
              <a:lnSpc>
                <a:spcPct val="80000"/>
              </a:lnSpc>
              <a:spcBef>
                <a:spcPts val="407"/>
              </a:spcBef>
              <a:spcAft>
                <a:spcPts val="0"/>
              </a:spcAft>
              <a:buClr>
                <a:srgbClr val="000000"/>
              </a:buClr>
              <a:buSzPts val="2300"/>
              <a:buFont typeface="Arial"/>
              <a:buChar char="•"/>
            </a:pPr>
            <a:r>
              <a:rPr lang="en" sz="2300">
                <a:solidFill>
                  <a:srgbClr val="000000"/>
                </a:solidFill>
                <a:latin typeface="Calibri"/>
                <a:ea typeface="Calibri"/>
                <a:cs typeface="Calibri"/>
                <a:sym typeface="Calibri"/>
              </a:rPr>
              <a:t>The five main meeting problems are: </a:t>
            </a:r>
            <a:endParaRPr sz="2300">
              <a:solidFill>
                <a:srgbClr val="000000"/>
              </a:solidFill>
              <a:latin typeface="Calibri"/>
              <a:ea typeface="Calibri"/>
              <a:cs typeface="Calibri"/>
              <a:sym typeface="Calibri"/>
            </a:endParaRPr>
          </a:p>
          <a:p>
            <a:pPr marL="640080" lvl="1" indent="-244475" algn="l" rtl="0">
              <a:lnSpc>
                <a:spcPct val="80000"/>
              </a:lnSpc>
              <a:spcBef>
                <a:spcPts val="37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lack of participant preparation (28%) </a:t>
            </a:r>
            <a:endParaRPr sz="2100">
              <a:solidFill>
                <a:srgbClr val="000000"/>
              </a:solidFill>
              <a:latin typeface="Calibri"/>
              <a:ea typeface="Calibri"/>
              <a:cs typeface="Calibri"/>
              <a:sym typeface="Calibri"/>
            </a:endParaRPr>
          </a:p>
          <a:p>
            <a:pPr marL="640080" lvl="1" indent="-244475" algn="l" rtl="0">
              <a:lnSpc>
                <a:spcPct val="80000"/>
              </a:lnSpc>
              <a:spcBef>
                <a:spcPts val="37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no follow-up on tasks (25%)  </a:t>
            </a:r>
            <a:endParaRPr sz="2100">
              <a:solidFill>
                <a:srgbClr val="000000"/>
              </a:solidFill>
              <a:latin typeface="Calibri"/>
              <a:ea typeface="Calibri"/>
              <a:cs typeface="Calibri"/>
              <a:sym typeface="Calibri"/>
            </a:endParaRPr>
          </a:p>
          <a:p>
            <a:pPr marL="640080" lvl="1" indent="-244475" algn="l" rtl="0">
              <a:lnSpc>
                <a:spcPct val="80000"/>
              </a:lnSpc>
              <a:spcBef>
                <a:spcPts val="37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poor communication (20%)</a:t>
            </a:r>
            <a:endParaRPr sz="2100">
              <a:solidFill>
                <a:srgbClr val="000000"/>
              </a:solidFill>
              <a:latin typeface="Calibri"/>
              <a:ea typeface="Calibri"/>
              <a:cs typeface="Calibri"/>
              <a:sym typeface="Calibri"/>
            </a:endParaRPr>
          </a:p>
          <a:p>
            <a:pPr marL="640080" lvl="1" indent="-244475" algn="l" rtl="0">
              <a:lnSpc>
                <a:spcPct val="80000"/>
              </a:lnSpc>
              <a:spcBef>
                <a:spcPts val="37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time allocated is not observed (17%) </a:t>
            </a:r>
            <a:endParaRPr sz="2100">
              <a:solidFill>
                <a:srgbClr val="000000"/>
              </a:solidFill>
              <a:latin typeface="Calibri"/>
              <a:ea typeface="Calibri"/>
              <a:cs typeface="Calibri"/>
              <a:sym typeface="Calibri"/>
            </a:endParaRPr>
          </a:p>
          <a:p>
            <a:pPr marL="640080" lvl="1" indent="-244475" algn="l" rtl="0">
              <a:lnSpc>
                <a:spcPct val="80000"/>
              </a:lnSpc>
              <a:spcBef>
                <a:spcPts val="37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no minutes (13%) </a:t>
            </a:r>
            <a:endParaRPr sz="2100">
              <a:solidFill>
                <a:srgbClr val="000000"/>
              </a:solidFill>
              <a:latin typeface="Calibri"/>
              <a:ea typeface="Calibri"/>
              <a:cs typeface="Calibri"/>
              <a:sym typeface="Calibri"/>
            </a:endParaRPr>
          </a:p>
          <a:p>
            <a:pPr marL="1005839" lvl="2" indent="-224472" algn="l" rtl="0">
              <a:lnSpc>
                <a:spcPct val="80000"/>
              </a:lnSpc>
              <a:spcBef>
                <a:spcPts val="333"/>
              </a:spcBef>
              <a:spcAft>
                <a:spcPts val="0"/>
              </a:spcAft>
              <a:buClr>
                <a:srgbClr val="D2CB6C"/>
              </a:buClr>
              <a:buSzPts val="1600"/>
              <a:buFont typeface="Arial"/>
              <a:buChar char="•"/>
            </a:pPr>
            <a:r>
              <a:rPr lang="en" sz="1600" u="sng">
                <a:solidFill>
                  <a:srgbClr val="D25814"/>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Turmel, 2022</a:t>
            </a:r>
            <a:endParaRPr sz="1600">
              <a:solidFill>
                <a:srgbClr val="2F2B20"/>
              </a:solidFill>
              <a:latin typeface="Calibri"/>
              <a:ea typeface="Calibri"/>
              <a:cs typeface="Calibri"/>
              <a:sym typeface="Calibri"/>
            </a:endParaRPr>
          </a:p>
          <a:p>
            <a:pPr marL="342900" lvl="0" indent="-99377" algn="l" rtl="0">
              <a:lnSpc>
                <a:spcPct val="80000"/>
              </a:lnSpc>
              <a:spcBef>
                <a:spcPts val="407"/>
              </a:spcBef>
              <a:spcAft>
                <a:spcPts val="0"/>
              </a:spcAft>
              <a:buClr>
                <a:srgbClr val="000000"/>
              </a:buClr>
              <a:buSzPts val="2200"/>
              <a:buFont typeface="Arial"/>
              <a:buNone/>
            </a:pPr>
            <a:endParaRPr sz="2100">
              <a:solidFill>
                <a:srgbClr val="2F2B20"/>
              </a:solidFill>
              <a:latin typeface="Calibri"/>
              <a:ea typeface="Calibri"/>
              <a:cs typeface="Calibri"/>
              <a:sym typeface="Calibri"/>
            </a:endParaRPr>
          </a:p>
          <a:p>
            <a:pPr marL="342900" lvl="0" indent="-232727" algn="l" rtl="0">
              <a:lnSpc>
                <a:spcPct val="80000"/>
              </a:lnSpc>
              <a:spcBef>
                <a:spcPts val="407"/>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The top reason people selected as the best way to </a:t>
            </a:r>
            <a:r>
              <a:rPr lang="en" sz="2100" u="sng">
                <a:solidFill>
                  <a:srgbClr val="000000"/>
                </a:solidFill>
                <a:latin typeface="Calibri"/>
                <a:ea typeface="Calibri"/>
                <a:cs typeface="Calibri"/>
                <a:sym typeface="Calibri"/>
              </a:rPr>
              <a:t>get them </a:t>
            </a:r>
            <a:r>
              <a:rPr lang="en" sz="2100" b="1" u="sng">
                <a:solidFill>
                  <a:srgbClr val="000000"/>
                </a:solidFill>
                <a:latin typeface="Calibri"/>
                <a:ea typeface="Calibri"/>
                <a:cs typeface="Calibri"/>
                <a:sym typeface="Calibri"/>
              </a:rPr>
              <a:t>excited about attending a meeting</a:t>
            </a:r>
            <a:r>
              <a:rPr lang="en" sz="2100" b="1">
                <a:solidFill>
                  <a:srgbClr val="000000"/>
                </a:solidFill>
                <a:latin typeface="Calibri"/>
                <a:ea typeface="Calibri"/>
                <a:cs typeface="Calibri"/>
                <a:sym typeface="Calibri"/>
              </a:rPr>
              <a:t> </a:t>
            </a:r>
            <a:r>
              <a:rPr lang="en" sz="2100">
                <a:solidFill>
                  <a:srgbClr val="000000"/>
                </a:solidFill>
                <a:latin typeface="Calibri"/>
                <a:ea typeface="Calibri"/>
                <a:cs typeface="Calibri"/>
                <a:sym typeface="Calibri"/>
              </a:rPr>
              <a:t>is for it to be </a:t>
            </a:r>
            <a:r>
              <a:rPr lang="en" sz="2100" b="1" u="sng">
                <a:solidFill>
                  <a:srgbClr val="000000"/>
                </a:solidFill>
                <a:latin typeface="Calibri"/>
                <a:ea typeface="Calibri"/>
                <a:cs typeface="Calibri"/>
                <a:sym typeface="Calibri"/>
              </a:rPr>
              <a:t>well-planned</a:t>
            </a:r>
            <a:r>
              <a:rPr lang="en" sz="2100">
                <a:solidFill>
                  <a:srgbClr val="000000"/>
                </a:solidFill>
                <a:latin typeface="Calibri"/>
                <a:ea typeface="Calibri"/>
                <a:cs typeface="Calibri"/>
                <a:sym typeface="Calibri"/>
              </a:rPr>
              <a:t> (64%) </a:t>
            </a:r>
            <a:endParaRPr sz="2100">
              <a:solidFill>
                <a:srgbClr val="000000"/>
              </a:solidFill>
              <a:latin typeface="Calibri"/>
              <a:ea typeface="Calibri"/>
              <a:cs typeface="Calibri"/>
              <a:sym typeface="Calibri"/>
            </a:endParaRPr>
          </a:p>
          <a:p>
            <a:pPr marL="640080" lvl="1" indent="-212725" algn="l" rtl="0">
              <a:lnSpc>
                <a:spcPct val="80000"/>
              </a:lnSpc>
              <a:spcBef>
                <a:spcPts val="370"/>
              </a:spcBef>
              <a:spcAft>
                <a:spcPts val="0"/>
              </a:spcAft>
              <a:buClr>
                <a:srgbClr val="9CBEBD"/>
              </a:buClr>
              <a:buSzPts val="1600"/>
              <a:buFont typeface="Arial"/>
              <a:buChar char="•"/>
            </a:pPr>
            <a:r>
              <a:rPr lang="en" sz="1600" u="sng">
                <a:solidFill>
                  <a:srgbClr val="D2581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Martin, 2020</a:t>
            </a:r>
            <a:endParaRPr sz="1000"/>
          </a:p>
        </p:txBody>
      </p:sp>
      <p:sp>
        <p:nvSpPr>
          <p:cNvPr id="362" name="Google Shape;362;p67"/>
          <p:cNvSpPr txBox="1"/>
          <p:nvPr/>
        </p:nvSpPr>
        <p:spPr>
          <a:xfrm>
            <a:off x="4414650" y="4743300"/>
            <a:ext cx="46656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accent5"/>
                </a:solidFill>
                <a:hlinkClick r:id="rId5">
                  <a:extLst>
                    <a:ext uri="{A12FA001-AC4F-418D-AE19-62706E023703}">
                      <ahyp:hlinkClr xmlns:ahyp="http://schemas.microsoft.com/office/drawing/2018/hyperlinkcolor" val="tx"/>
                    </a:ext>
                  </a:extLst>
                </a:hlinkClick>
              </a:rPr>
              <a:t>Team Initiated Problem Solving (TIPS) Training</a:t>
            </a:r>
            <a:endParaRPr sz="1000">
              <a:solidFill>
                <a:schemeClr val="dk1"/>
              </a:solidFill>
            </a:endParaRPr>
          </a:p>
        </p:txBody>
      </p:sp>
      <p:sp>
        <p:nvSpPr>
          <p:cNvPr id="363" name="Google Shape;363;p67"/>
          <p:cNvSpPr txBox="1"/>
          <p:nvPr/>
        </p:nvSpPr>
        <p:spPr>
          <a:xfrm>
            <a:off x="376150" y="241600"/>
            <a:ext cx="80460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solidFill>
                  <a:srgbClr val="1F497D"/>
                </a:solidFill>
                <a:latin typeface="Verdana"/>
                <a:ea typeface="Verdana"/>
                <a:cs typeface="Verdana"/>
                <a:sym typeface="Verdana"/>
              </a:rPr>
              <a:t>Why are Meeting Foundations important? </a:t>
            </a:r>
            <a:endParaRPr sz="2600" b="1">
              <a:solidFill>
                <a:srgbClr val="1F497D"/>
              </a:solidFill>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8"/>
          <p:cNvSpPr txBox="1">
            <a:spLocks noGrp="1"/>
          </p:cNvSpPr>
          <p:nvPr>
            <p:ph type="title"/>
          </p:nvPr>
        </p:nvSpPr>
        <p:spPr>
          <a:xfrm>
            <a:off x="311700" y="258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b="1">
                <a:solidFill>
                  <a:srgbClr val="1F497D"/>
                </a:solidFill>
                <a:latin typeface="Verdana"/>
                <a:ea typeface="Verdana"/>
                <a:cs typeface="Verdana"/>
                <a:sym typeface="Verdana"/>
              </a:rPr>
              <a:t>Critical Elements of Meeting Foundations</a:t>
            </a:r>
            <a:endParaRPr sz="2700" b="1">
              <a:solidFill>
                <a:srgbClr val="1F497D"/>
              </a:solidFill>
              <a:latin typeface="Verdana"/>
              <a:ea typeface="Verdana"/>
              <a:cs typeface="Verdana"/>
              <a:sym typeface="Verdana"/>
            </a:endParaRPr>
          </a:p>
        </p:txBody>
      </p:sp>
      <p:sp>
        <p:nvSpPr>
          <p:cNvPr id="369" name="Google Shape;369;p68"/>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Clr>
                <a:srgbClr val="000000"/>
              </a:buClr>
              <a:buSzPts val="2100"/>
              <a:buChar char="✓"/>
            </a:pPr>
            <a:r>
              <a:rPr lang="en" sz="2100">
                <a:solidFill>
                  <a:srgbClr val="000000"/>
                </a:solidFill>
              </a:rPr>
              <a:t>Team Purpose, Functions, Authority</a:t>
            </a:r>
            <a:endParaRPr sz="2100">
              <a:solidFill>
                <a:srgbClr val="000000"/>
              </a:solidFill>
            </a:endParaRPr>
          </a:p>
          <a:p>
            <a:pPr marL="457200" lvl="0" indent="-361950" algn="l" rtl="0">
              <a:spcBef>
                <a:spcPts val="0"/>
              </a:spcBef>
              <a:spcAft>
                <a:spcPts val="0"/>
              </a:spcAft>
              <a:buClr>
                <a:srgbClr val="000000"/>
              </a:buClr>
              <a:buSzPts val="2100"/>
              <a:buChar char="✓"/>
            </a:pPr>
            <a:r>
              <a:rPr lang="en" sz="2100">
                <a:solidFill>
                  <a:srgbClr val="000000"/>
                </a:solidFill>
              </a:rPr>
              <a:t>Team Meeting Process (e.g., Agreements/Expectations)</a:t>
            </a:r>
            <a:endParaRPr sz="2100">
              <a:solidFill>
                <a:srgbClr val="000000"/>
              </a:solidFill>
            </a:endParaRPr>
          </a:p>
          <a:p>
            <a:pPr marL="457200" lvl="0" indent="-361950" algn="l" rtl="0">
              <a:spcBef>
                <a:spcPts val="0"/>
              </a:spcBef>
              <a:spcAft>
                <a:spcPts val="0"/>
              </a:spcAft>
              <a:buClr>
                <a:srgbClr val="000000"/>
              </a:buClr>
              <a:buSzPts val="2100"/>
              <a:buChar char="✓"/>
            </a:pPr>
            <a:r>
              <a:rPr lang="en" sz="2100">
                <a:solidFill>
                  <a:srgbClr val="000000"/>
                </a:solidFill>
              </a:rPr>
              <a:t>Team Meeting Roles and Responsibilities</a:t>
            </a:r>
            <a:endParaRPr sz="2100">
              <a:solidFill>
                <a:srgbClr val="000000"/>
              </a:solidFill>
            </a:endParaRPr>
          </a:p>
          <a:p>
            <a:pPr marL="457200" lvl="0" indent="-361950" algn="l" rtl="0">
              <a:spcBef>
                <a:spcPts val="0"/>
              </a:spcBef>
              <a:spcAft>
                <a:spcPts val="0"/>
              </a:spcAft>
              <a:buClr>
                <a:srgbClr val="000000"/>
              </a:buClr>
              <a:buSzPts val="2100"/>
              <a:buChar char="✓"/>
            </a:pPr>
            <a:r>
              <a:rPr lang="en" sz="2100">
                <a:solidFill>
                  <a:srgbClr val="000000"/>
                </a:solidFill>
              </a:rPr>
              <a:t>Team Organization</a:t>
            </a:r>
            <a:endParaRPr sz="2300">
              <a:solidFill>
                <a:srgbClr val="000000"/>
              </a:solidFill>
            </a:endParaRPr>
          </a:p>
          <a:p>
            <a:pPr marL="457200" lvl="0" indent="-361950" algn="l" rtl="0">
              <a:spcBef>
                <a:spcPts val="0"/>
              </a:spcBef>
              <a:spcAft>
                <a:spcPts val="0"/>
              </a:spcAft>
              <a:buClr>
                <a:srgbClr val="000000"/>
              </a:buClr>
              <a:buSzPts val="2100"/>
              <a:buChar char="✓"/>
            </a:pPr>
            <a:r>
              <a:rPr lang="en" sz="2100">
                <a:solidFill>
                  <a:srgbClr val="000000"/>
                </a:solidFill>
              </a:rPr>
              <a:t>Flow of Team Meeting</a:t>
            </a:r>
            <a:endParaRPr sz="2100">
              <a:solidFill>
                <a:srgbClr val="000000"/>
              </a:solidFill>
            </a:endParaRPr>
          </a:p>
        </p:txBody>
      </p:sp>
      <p:pic>
        <p:nvPicPr>
          <p:cNvPr id="370" name="Google Shape;370;p68"/>
          <p:cNvPicPr preferRelativeResize="0"/>
          <p:nvPr/>
        </p:nvPicPr>
        <p:blipFill>
          <a:blip r:embed="rId3">
            <a:alphaModFix/>
          </a:blip>
          <a:stretch>
            <a:fillRect/>
          </a:stretch>
        </p:blipFill>
        <p:spPr>
          <a:xfrm>
            <a:off x="3249200" y="3018375"/>
            <a:ext cx="2921669" cy="1948849"/>
          </a:xfrm>
          <a:prstGeom prst="rect">
            <a:avLst/>
          </a:prstGeom>
          <a:noFill/>
          <a:ln>
            <a:noFill/>
          </a:ln>
        </p:spPr>
      </p:pic>
      <p:sp>
        <p:nvSpPr>
          <p:cNvPr id="371" name="Google Shape;371;p68"/>
          <p:cNvSpPr txBox="1"/>
          <p:nvPr/>
        </p:nvSpPr>
        <p:spPr>
          <a:xfrm>
            <a:off x="7514800" y="4718725"/>
            <a:ext cx="13176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latin typeface="Proxima Nova"/>
                <a:ea typeface="Proxima Nova"/>
                <a:cs typeface="Proxima Nova"/>
                <a:sym typeface="Proxima Nova"/>
              </a:rPr>
              <a:t>TIPS II </a:t>
            </a:r>
            <a:endParaRPr>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9"/>
          <p:cNvSpPr txBox="1">
            <a:spLocks noGrp="1"/>
          </p:cNvSpPr>
          <p:nvPr>
            <p:ph type="title"/>
          </p:nvPr>
        </p:nvSpPr>
        <p:spPr>
          <a:xfrm>
            <a:off x="92300" y="66475"/>
            <a:ext cx="7471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00" b="1">
                <a:solidFill>
                  <a:srgbClr val="1F497D"/>
                </a:solidFill>
                <a:latin typeface="Verdana"/>
                <a:ea typeface="Verdana"/>
                <a:cs typeface="Verdana"/>
                <a:sym typeface="Verdana"/>
              </a:rPr>
              <a:t>Team Purpose, Functions, Authority</a:t>
            </a:r>
            <a:endParaRPr sz="2500" b="1">
              <a:latin typeface="Verdana"/>
              <a:ea typeface="Verdana"/>
              <a:cs typeface="Verdana"/>
              <a:sym typeface="Verdana"/>
            </a:endParaRPr>
          </a:p>
        </p:txBody>
      </p:sp>
      <p:sp>
        <p:nvSpPr>
          <p:cNvPr id="377" name="Google Shape;377;p69"/>
          <p:cNvSpPr txBox="1">
            <a:spLocks noGrp="1"/>
          </p:cNvSpPr>
          <p:nvPr>
            <p:ph type="body" idx="1"/>
          </p:nvPr>
        </p:nvSpPr>
        <p:spPr>
          <a:xfrm>
            <a:off x="231550" y="1247500"/>
            <a:ext cx="7332600" cy="334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0000"/>
                </a:solidFill>
              </a:rPr>
              <a:t>Purpose: </a:t>
            </a:r>
            <a:r>
              <a:rPr lang="en">
                <a:solidFill>
                  <a:srgbClr val="000000"/>
                </a:solidFill>
              </a:rPr>
              <a:t>Clear and functional! Why are we here? What is our shared mission? </a:t>
            </a:r>
            <a:endParaRPr>
              <a:solidFill>
                <a:srgbClr val="000000"/>
              </a:solidFill>
            </a:endParaRPr>
          </a:p>
          <a:p>
            <a:pPr marL="0" lvl="0" indent="0" algn="l" rtl="0">
              <a:spcBef>
                <a:spcPts val="1200"/>
              </a:spcBef>
              <a:spcAft>
                <a:spcPts val="0"/>
              </a:spcAft>
              <a:buNone/>
            </a:pPr>
            <a:r>
              <a:rPr lang="en" sz="2200" b="1">
                <a:solidFill>
                  <a:srgbClr val="000000"/>
                </a:solidFill>
              </a:rPr>
              <a:t>Function:</a:t>
            </a:r>
            <a:r>
              <a:rPr lang="en" sz="2000" b="1">
                <a:solidFill>
                  <a:srgbClr val="000000"/>
                </a:solidFill>
              </a:rPr>
              <a:t> </a:t>
            </a:r>
            <a:r>
              <a:rPr lang="en">
                <a:solidFill>
                  <a:srgbClr val="000000"/>
                </a:solidFill>
              </a:rPr>
              <a:t>What do we need to accomplish during our time together? What do we </a:t>
            </a:r>
            <a:r>
              <a:rPr lang="en" i="1">
                <a:solidFill>
                  <a:srgbClr val="000000"/>
                </a:solidFill>
              </a:rPr>
              <a:t>have</a:t>
            </a:r>
            <a:r>
              <a:rPr lang="en">
                <a:solidFill>
                  <a:srgbClr val="000000"/>
                </a:solidFill>
              </a:rPr>
              <a:t> to accomplish and what do we </a:t>
            </a:r>
            <a:r>
              <a:rPr lang="en" i="1">
                <a:solidFill>
                  <a:srgbClr val="000000"/>
                </a:solidFill>
              </a:rPr>
              <a:t>want</a:t>
            </a:r>
            <a:r>
              <a:rPr lang="en">
                <a:solidFill>
                  <a:srgbClr val="000000"/>
                </a:solidFill>
              </a:rPr>
              <a:t> to accomplish? What are our goals? What is expected of us? </a:t>
            </a:r>
            <a:endParaRPr sz="2000" b="1">
              <a:solidFill>
                <a:srgbClr val="000000"/>
              </a:solidFill>
            </a:endParaRPr>
          </a:p>
          <a:p>
            <a:pPr marL="0" lvl="0" indent="0" algn="l" rtl="0">
              <a:spcBef>
                <a:spcPts val="1200"/>
              </a:spcBef>
              <a:spcAft>
                <a:spcPts val="0"/>
              </a:spcAft>
              <a:buNone/>
            </a:pPr>
            <a:r>
              <a:rPr lang="en" sz="2200" b="1">
                <a:solidFill>
                  <a:srgbClr val="000000"/>
                </a:solidFill>
              </a:rPr>
              <a:t>Authority: </a:t>
            </a:r>
            <a:r>
              <a:rPr lang="en">
                <a:solidFill>
                  <a:srgbClr val="000000"/>
                </a:solidFill>
              </a:rPr>
              <a:t>Which stakeholders do we need to collaborate with, respond to, and communicate with?  </a:t>
            </a:r>
            <a:endParaRPr sz="1400">
              <a:solidFill>
                <a:srgbClr val="000000"/>
              </a:solidFill>
            </a:endParaRPr>
          </a:p>
          <a:p>
            <a:pPr marL="0" lvl="0" indent="0" algn="l" rtl="0">
              <a:spcBef>
                <a:spcPts val="1200"/>
              </a:spcBef>
              <a:spcAft>
                <a:spcPts val="1200"/>
              </a:spcAft>
              <a:buNone/>
            </a:pPr>
            <a:endParaRPr sz="1400">
              <a:solidFill>
                <a:srgbClr val="000000"/>
              </a:solidFill>
            </a:endParaRPr>
          </a:p>
        </p:txBody>
      </p:sp>
      <p:pic>
        <p:nvPicPr>
          <p:cNvPr id="378" name="Google Shape;378;p69"/>
          <p:cNvPicPr preferRelativeResize="0"/>
          <p:nvPr/>
        </p:nvPicPr>
        <p:blipFill>
          <a:blip r:embed="rId3">
            <a:alphaModFix/>
          </a:blip>
          <a:stretch>
            <a:fillRect/>
          </a:stretch>
        </p:blipFill>
        <p:spPr>
          <a:xfrm>
            <a:off x="7451925" y="157650"/>
            <a:ext cx="1380375" cy="1380375"/>
          </a:xfrm>
          <a:prstGeom prst="rect">
            <a:avLst/>
          </a:prstGeom>
          <a:noFill/>
          <a:ln>
            <a:noFill/>
          </a:ln>
        </p:spPr>
      </p:pic>
      <p:sp>
        <p:nvSpPr>
          <p:cNvPr id="379" name="Google Shape;379;p69"/>
          <p:cNvSpPr txBox="1"/>
          <p:nvPr/>
        </p:nvSpPr>
        <p:spPr>
          <a:xfrm>
            <a:off x="5856400" y="3224325"/>
            <a:ext cx="315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70"/>
          <p:cNvSpPr txBox="1">
            <a:spLocks noGrp="1"/>
          </p:cNvSpPr>
          <p:nvPr>
            <p:ph type="title"/>
          </p:nvPr>
        </p:nvSpPr>
        <p:spPr>
          <a:xfrm>
            <a:off x="311700" y="89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00" b="1">
                <a:solidFill>
                  <a:srgbClr val="1F497D"/>
                </a:solidFill>
                <a:latin typeface="Verdana"/>
                <a:ea typeface="Verdana"/>
                <a:cs typeface="Verdana"/>
                <a:sym typeface="Verdana"/>
              </a:rPr>
              <a:t>Purpose, Functions, Authority: </a:t>
            </a:r>
            <a:r>
              <a:rPr lang="en" sz="2400" b="1" i="1">
                <a:solidFill>
                  <a:srgbClr val="1F497D"/>
                </a:solidFill>
                <a:latin typeface="Verdana"/>
                <a:ea typeface="Verdana"/>
                <a:cs typeface="Verdana"/>
                <a:sym typeface="Verdana"/>
              </a:rPr>
              <a:t>SEB Committee Example</a:t>
            </a:r>
            <a:r>
              <a:rPr lang="en" sz="2400" b="1">
                <a:solidFill>
                  <a:srgbClr val="1F497D"/>
                </a:solidFill>
                <a:latin typeface="Verdana"/>
                <a:ea typeface="Verdana"/>
                <a:cs typeface="Verdana"/>
                <a:sym typeface="Verdana"/>
              </a:rPr>
              <a:t> </a:t>
            </a:r>
            <a:endParaRPr sz="2100" b="1">
              <a:latin typeface="Verdana"/>
              <a:ea typeface="Verdana"/>
              <a:cs typeface="Verdana"/>
              <a:sym typeface="Verdana"/>
            </a:endParaRPr>
          </a:p>
        </p:txBody>
      </p:sp>
      <p:sp>
        <p:nvSpPr>
          <p:cNvPr id="385" name="Google Shape;385;p70"/>
          <p:cNvSpPr txBox="1">
            <a:spLocks noGrp="1"/>
          </p:cNvSpPr>
          <p:nvPr>
            <p:ph type="body" idx="1"/>
          </p:nvPr>
        </p:nvSpPr>
        <p:spPr>
          <a:xfrm>
            <a:off x="240725" y="865850"/>
            <a:ext cx="8520600" cy="337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Purpose</a:t>
            </a:r>
            <a:endParaRPr b="1">
              <a:solidFill>
                <a:srgbClr val="000000"/>
              </a:solidFill>
            </a:endParaRPr>
          </a:p>
          <a:p>
            <a:pPr marL="457200" lvl="0" indent="-330200" algn="l" rtl="0">
              <a:spcBef>
                <a:spcPts val="1200"/>
              </a:spcBef>
              <a:spcAft>
                <a:spcPts val="0"/>
              </a:spcAft>
              <a:buClr>
                <a:srgbClr val="000000"/>
              </a:buClr>
              <a:buSzPts val="1600"/>
              <a:buChar char="●"/>
            </a:pPr>
            <a:r>
              <a:rPr lang="en" sz="1600" i="1">
                <a:solidFill>
                  <a:srgbClr val="000000"/>
                </a:solidFill>
              </a:rPr>
              <a:t>Establish, monitor and improve a positive social culture for the school</a:t>
            </a:r>
            <a:endParaRPr sz="1600" i="1">
              <a:solidFill>
                <a:srgbClr val="000000"/>
              </a:solidFill>
            </a:endParaRPr>
          </a:p>
          <a:p>
            <a:pPr marL="0" lvl="0" indent="0" algn="l" rtl="0">
              <a:spcBef>
                <a:spcPts val="1200"/>
              </a:spcBef>
              <a:spcAft>
                <a:spcPts val="0"/>
              </a:spcAft>
              <a:buNone/>
            </a:pPr>
            <a:r>
              <a:rPr lang="en" b="1">
                <a:solidFill>
                  <a:srgbClr val="000000"/>
                </a:solidFill>
              </a:rPr>
              <a:t>Function</a:t>
            </a:r>
            <a:endParaRPr b="1">
              <a:solidFill>
                <a:srgbClr val="000000"/>
              </a:solidFill>
            </a:endParaRPr>
          </a:p>
          <a:p>
            <a:pPr marL="457200" lvl="0" indent="-330200" algn="l" rtl="0">
              <a:spcBef>
                <a:spcPts val="1200"/>
              </a:spcBef>
              <a:spcAft>
                <a:spcPts val="0"/>
              </a:spcAft>
              <a:buClr>
                <a:srgbClr val="000000"/>
              </a:buClr>
              <a:buSzPts val="1600"/>
              <a:buChar char="●"/>
            </a:pPr>
            <a:r>
              <a:rPr lang="en" sz="1600" i="1">
                <a:solidFill>
                  <a:srgbClr val="000000"/>
                </a:solidFill>
              </a:rPr>
              <a:t>Select and teach school wide social, emotional and behavioral expectations</a:t>
            </a:r>
            <a:endParaRPr sz="1600" i="1">
              <a:solidFill>
                <a:srgbClr val="000000"/>
              </a:solidFill>
            </a:endParaRPr>
          </a:p>
          <a:p>
            <a:pPr marL="457200" lvl="0" indent="-330200" algn="l" rtl="0">
              <a:spcBef>
                <a:spcPts val="0"/>
              </a:spcBef>
              <a:spcAft>
                <a:spcPts val="0"/>
              </a:spcAft>
              <a:buClr>
                <a:srgbClr val="000000"/>
              </a:buClr>
              <a:buSzPts val="1600"/>
              <a:buChar char="●"/>
            </a:pPr>
            <a:r>
              <a:rPr lang="en" sz="1600" i="1">
                <a:solidFill>
                  <a:srgbClr val="000000"/>
                </a:solidFill>
              </a:rPr>
              <a:t>Establish a system to acknowledge positive behavior</a:t>
            </a:r>
            <a:endParaRPr sz="1600" i="1">
              <a:solidFill>
                <a:srgbClr val="000000"/>
              </a:solidFill>
            </a:endParaRPr>
          </a:p>
          <a:p>
            <a:pPr marL="457200" lvl="0" indent="-330200" algn="l" rtl="0">
              <a:spcBef>
                <a:spcPts val="0"/>
              </a:spcBef>
              <a:spcAft>
                <a:spcPts val="0"/>
              </a:spcAft>
              <a:buClr>
                <a:srgbClr val="000000"/>
              </a:buClr>
              <a:buSzPts val="1600"/>
              <a:buChar char="●"/>
            </a:pPr>
            <a:r>
              <a:rPr lang="en" sz="1600" i="1">
                <a:solidFill>
                  <a:srgbClr val="000000"/>
                </a:solidFill>
              </a:rPr>
              <a:t>Establish a system to respond constructively to behaviors of concern</a:t>
            </a:r>
            <a:endParaRPr sz="1600" i="1">
              <a:solidFill>
                <a:srgbClr val="000000"/>
              </a:solidFill>
            </a:endParaRPr>
          </a:p>
          <a:p>
            <a:pPr marL="457200" lvl="0" indent="-330200" algn="l" rtl="0">
              <a:spcBef>
                <a:spcPts val="0"/>
              </a:spcBef>
              <a:spcAft>
                <a:spcPts val="0"/>
              </a:spcAft>
              <a:buClr>
                <a:srgbClr val="000000"/>
              </a:buClr>
              <a:buSzPts val="1600"/>
              <a:buChar char="●"/>
            </a:pPr>
            <a:r>
              <a:rPr lang="en" sz="1600" i="1">
                <a:solidFill>
                  <a:srgbClr val="000000"/>
                </a:solidFill>
              </a:rPr>
              <a:t>Collect data, monitor to inform Tier 1 SEB systems &amp; practices </a:t>
            </a:r>
            <a:endParaRPr sz="1600" i="1">
              <a:solidFill>
                <a:srgbClr val="000000"/>
              </a:solidFill>
            </a:endParaRPr>
          </a:p>
          <a:p>
            <a:pPr marL="0" lvl="0" indent="0" algn="l" rtl="0">
              <a:spcBef>
                <a:spcPts val="1200"/>
              </a:spcBef>
              <a:spcAft>
                <a:spcPts val="0"/>
              </a:spcAft>
              <a:buNone/>
            </a:pPr>
            <a:r>
              <a:rPr lang="en" b="1">
                <a:solidFill>
                  <a:srgbClr val="000000"/>
                </a:solidFill>
              </a:rPr>
              <a:t>Authority</a:t>
            </a:r>
            <a:endParaRPr b="1">
              <a:solidFill>
                <a:srgbClr val="000000"/>
              </a:solidFill>
            </a:endParaRPr>
          </a:p>
          <a:p>
            <a:pPr marL="457200" lvl="0" indent="-330200" algn="l" rtl="0">
              <a:spcBef>
                <a:spcPts val="1200"/>
              </a:spcBef>
              <a:spcAft>
                <a:spcPts val="0"/>
              </a:spcAft>
              <a:buClr>
                <a:srgbClr val="000000"/>
              </a:buClr>
              <a:buSzPts val="1600"/>
              <a:buChar char="●"/>
            </a:pPr>
            <a:r>
              <a:rPr lang="en" sz="1600" i="1">
                <a:solidFill>
                  <a:srgbClr val="000000"/>
                </a:solidFill>
              </a:rPr>
              <a:t>Active administrator participation</a:t>
            </a:r>
            <a:endParaRPr sz="1600" i="1">
              <a:solidFill>
                <a:srgbClr val="000000"/>
              </a:solidFill>
            </a:endParaRPr>
          </a:p>
          <a:p>
            <a:pPr marL="457200" lvl="0" indent="-330200" algn="l" rtl="0">
              <a:spcBef>
                <a:spcPts val="0"/>
              </a:spcBef>
              <a:spcAft>
                <a:spcPts val="0"/>
              </a:spcAft>
              <a:buClr>
                <a:srgbClr val="000000"/>
              </a:buClr>
              <a:buSzPts val="1600"/>
              <a:buChar char="●"/>
            </a:pPr>
            <a:r>
              <a:rPr lang="en" sz="1600" i="1">
                <a:solidFill>
                  <a:srgbClr val="000000"/>
                </a:solidFill>
              </a:rPr>
              <a:t>Monthly report to MTSS leadership and faculty</a:t>
            </a:r>
            <a:endParaRPr sz="1600" i="1">
              <a:solidFill>
                <a:srgbClr val="000000"/>
              </a:solidFill>
            </a:endParaRPr>
          </a:p>
          <a:p>
            <a:pPr marL="457200" lvl="0" indent="-330200" algn="l" rtl="0">
              <a:spcBef>
                <a:spcPts val="0"/>
              </a:spcBef>
              <a:spcAft>
                <a:spcPts val="0"/>
              </a:spcAft>
              <a:buClr>
                <a:srgbClr val="000000"/>
              </a:buClr>
              <a:buSzPts val="1600"/>
              <a:buChar char="●"/>
            </a:pPr>
            <a:r>
              <a:rPr lang="en" sz="1600" i="1">
                <a:solidFill>
                  <a:srgbClr val="000000"/>
                </a:solidFill>
              </a:rPr>
              <a:t>Implement approved practices and systems</a:t>
            </a:r>
            <a:endParaRPr sz="1600" i="1">
              <a:solidFill>
                <a:srgbClr val="000000"/>
              </a:solidFill>
            </a:endParaRPr>
          </a:p>
          <a:p>
            <a:pPr marL="0" lvl="0" indent="0" algn="l" rtl="0">
              <a:spcBef>
                <a:spcPts val="1200"/>
              </a:spcBef>
              <a:spcAft>
                <a:spcPts val="1200"/>
              </a:spcAft>
              <a:buNone/>
            </a:pPr>
            <a:endParaRPr sz="1400">
              <a:solidFill>
                <a:srgbClr val="000000"/>
              </a:solidFill>
            </a:endParaRPr>
          </a:p>
        </p:txBody>
      </p:sp>
      <p:sp>
        <p:nvSpPr>
          <p:cNvPr id="386" name="Google Shape;386;p70"/>
          <p:cNvSpPr txBox="1"/>
          <p:nvPr/>
        </p:nvSpPr>
        <p:spPr>
          <a:xfrm>
            <a:off x="5856400" y="3224325"/>
            <a:ext cx="315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90"/>
        <p:cNvGrpSpPr/>
        <p:nvPr/>
      </p:nvGrpSpPr>
      <p:grpSpPr>
        <a:xfrm>
          <a:off x="0" y="0"/>
          <a:ext cx="0" cy="0"/>
          <a:chOff x="0" y="0"/>
          <a:chExt cx="0" cy="0"/>
        </a:xfrm>
      </p:grpSpPr>
      <p:sp>
        <p:nvSpPr>
          <p:cNvPr id="391" name="Google Shape;391;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20" b="1" dirty="0">
                <a:solidFill>
                  <a:srgbClr val="1F497D"/>
                </a:solidFill>
                <a:effectLst>
                  <a:outerShdw blurRad="50800" dist="38100" algn="l" rotWithShape="0">
                    <a:prstClr val="black">
                      <a:alpha val="40000"/>
                    </a:prstClr>
                  </a:outerShdw>
                </a:effectLst>
                <a:latin typeface="Verdana"/>
                <a:ea typeface="Verdana"/>
                <a:cs typeface="Verdana"/>
                <a:sym typeface="Verdana"/>
              </a:rPr>
              <a:t>Team Time </a:t>
            </a:r>
            <a:endParaRPr sz="3620" b="1" dirty="0">
              <a:effectLst>
                <a:outerShdw blurRad="50800" dist="38100" algn="l" rotWithShape="0">
                  <a:prstClr val="black">
                    <a:alpha val="40000"/>
                  </a:prstClr>
                </a:outerShdw>
              </a:effectLst>
              <a:latin typeface="Verdana"/>
              <a:ea typeface="Verdana"/>
              <a:cs typeface="Verdana"/>
              <a:sym typeface="Verdana"/>
            </a:endParaRPr>
          </a:p>
        </p:txBody>
      </p:sp>
      <p:sp>
        <p:nvSpPr>
          <p:cNvPr id="392" name="Google Shape;392;p71"/>
          <p:cNvSpPr txBox="1">
            <a:spLocks noGrp="1"/>
          </p:cNvSpPr>
          <p:nvPr>
            <p:ph type="body" idx="1"/>
          </p:nvPr>
        </p:nvSpPr>
        <p:spPr>
          <a:xfrm>
            <a:off x="311700" y="2025525"/>
            <a:ext cx="7585200" cy="3036000"/>
          </a:xfrm>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Clr>
                <a:srgbClr val="000000"/>
              </a:buClr>
              <a:buSzPts val="2300"/>
              <a:buChar char="●"/>
            </a:pPr>
            <a:r>
              <a:rPr lang="en" sz="2300" dirty="0">
                <a:solidFill>
                  <a:srgbClr val="000000"/>
                </a:solidFill>
              </a:rPr>
              <a:t>Refer to </a:t>
            </a:r>
            <a:r>
              <a:rPr lang="en" sz="2300" b="1" dirty="0">
                <a:solidFill>
                  <a:srgbClr val="000000"/>
                </a:solidFill>
              </a:rPr>
              <a:t>activity #5</a:t>
            </a:r>
            <a:r>
              <a:rPr lang="en" sz="2300" dirty="0">
                <a:solidFill>
                  <a:srgbClr val="000000"/>
                </a:solidFill>
              </a:rPr>
              <a:t> in your companion guide </a:t>
            </a:r>
            <a:endParaRPr sz="2300" dirty="0">
              <a:solidFill>
                <a:srgbClr val="000000"/>
              </a:solidFill>
            </a:endParaRPr>
          </a:p>
          <a:p>
            <a:pPr marL="457200" lvl="0" indent="-374650" algn="l" rtl="0">
              <a:spcBef>
                <a:spcPts val="0"/>
              </a:spcBef>
              <a:spcAft>
                <a:spcPts val="0"/>
              </a:spcAft>
              <a:buClr>
                <a:srgbClr val="000000"/>
              </a:buClr>
              <a:buSzPts val="2300"/>
              <a:buChar char="●"/>
            </a:pPr>
            <a:r>
              <a:rPr lang="en" sz="2300" dirty="0">
                <a:solidFill>
                  <a:srgbClr val="000000"/>
                </a:solidFill>
              </a:rPr>
              <a:t>Discuss and identify the purpose, function, and authority of your team </a:t>
            </a:r>
            <a:endParaRPr sz="2300" dirty="0">
              <a:solidFill>
                <a:srgbClr val="000000"/>
              </a:solidFill>
            </a:endParaRPr>
          </a:p>
        </p:txBody>
      </p:sp>
      <p:pic>
        <p:nvPicPr>
          <p:cNvPr id="393" name="Google Shape;393;p71"/>
          <p:cNvPicPr preferRelativeResize="0"/>
          <p:nvPr/>
        </p:nvPicPr>
        <p:blipFill>
          <a:blip r:embed="rId3">
            <a:alphaModFix/>
          </a:blip>
          <a:stretch>
            <a:fillRect/>
          </a:stretch>
        </p:blipFill>
        <p:spPr>
          <a:xfrm>
            <a:off x="6499122" y="164100"/>
            <a:ext cx="2333177" cy="1372400"/>
          </a:xfrm>
          <a:prstGeom prst="rect">
            <a:avLst/>
          </a:prstGeom>
          <a:noFill/>
          <a:ln>
            <a:noFill/>
          </a:ln>
        </p:spPr>
      </p:pic>
      <p:sp>
        <p:nvSpPr>
          <p:cNvPr id="394" name="Google Shape;394;p71"/>
          <p:cNvSpPr txBox="1"/>
          <p:nvPr/>
        </p:nvSpPr>
        <p:spPr>
          <a:xfrm>
            <a:off x="8148538" y="4410000"/>
            <a:ext cx="6387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solidFill>
                  <a:srgbClr val="FF0000"/>
                </a:solidFill>
                <a:latin typeface="Proxima Nova"/>
                <a:ea typeface="Proxima Nova"/>
                <a:cs typeface="Proxima Nova"/>
                <a:sym typeface="Proxima Nova"/>
              </a:rPr>
              <a:t>5</a:t>
            </a:r>
            <a:endParaRPr sz="2500" b="1">
              <a:solidFill>
                <a:srgbClr val="FF0000"/>
              </a:solidFill>
              <a:latin typeface="Proxima Nova"/>
              <a:ea typeface="Proxima Nova"/>
              <a:cs typeface="Proxima Nova"/>
              <a:sym typeface="Proxima Nova"/>
            </a:endParaRPr>
          </a:p>
        </p:txBody>
      </p:sp>
      <p:pic>
        <p:nvPicPr>
          <p:cNvPr id="395" name="Google Shape;395;p71"/>
          <p:cNvPicPr preferRelativeResize="0"/>
          <p:nvPr/>
        </p:nvPicPr>
        <p:blipFill>
          <a:blip r:embed="rId4">
            <a:alphaModFix/>
          </a:blip>
          <a:stretch>
            <a:fillRect/>
          </a:stretch>
        </p:blipFill>
        <p:spPr>
          <a:xfrm>
            <a:off x="7896900" y="3607000"/>
            <a:ext cx="1141973" cy="867777"/>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72"/>
          <p:cNvSpPr txBox="1">
            <a:spLocks noGrp="1"/>
          </p:cNvSpPr>
          <p:nvPr>
            <p:ph type="title"/>
          </p:nvPr>
        </p:nvSpPr>
        <p:spPr>
          <a:xfrm>
            <a:off x="240425" y="133300"/>
            <a:ext cx="6520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solidFill>
                  <a:srgbClr val="1F497D"/>
                </a:solidFill>
                <a:latin typeface="Verdana"/>
                <a:ea typeface="Verdana"/>
                <a:cs typeface="Verdana"/>
                <a:sym typeface="Verdana"/>
              </a:rPr>
              <a:t>Team Meeting Process </a:t>
            </a:r>
            <a:endParaRPr b="1">
              <a:solidFill>
                <a:srgbClr val="1F497D"/>
              </a:solidFill>
              <a:latin typeface="Verdana"/>
              <a:ea typeface="Verdana"/>
              <a:cs typeface="Verdana"/>
              <a:sym typeface="Verdana"/>
            </a:endParaRPr>
          </a:p>
          <a:p>
            <a:pPr marL="0" lvl="0" indent="0" algn="l" rtl="0">
              <a:spcBef>
                <a:spcPts val="0"/>
              </a:spcBef>
              <a:spcAft>
                <a:spcPts val="0"/>
              </a:spcAft>
              <a:buSzPts val="990"/>
              <a:buNone/>
            </a:pPr>
            <a:r>
              <a:rPr lang="en" sz="2700" b="1">
                <a:solidFill>
                  <a:srgbClr val="1F497D"/>
                </a:solidFill>
                <a:latin typeface="Verdana"/>
                <a:ea typeface="Verdana"/>
                <a:cs typeface="Verdana"/>
                <a:sym typeface="Verdana"/>
              </a:rPr>
              <a:t>(e.g. Agreements/Expectations)</a:t>
            </a:r>
            <a:endParaRPr sz="2700" b="1">
              <a:solidFill>
                <a:srgbClr val="1F497D"/>
              </a:solidFill>
              <a:latin typeface="Verdana"/>
              <a:ea typeface="Verdana"/>
              <a:cs typeface="Verdana"/>
              <a:sym typeface="Verdana"/>
            </a:endParaRPr>
          </a:p>
        </p:txBody>
      </p:sp>
      <p:sp>
        <p:nvSpPr>
          <p:cNvPr id="401" name="Google Shape;401;p72"/>
          <p:cNvSpPr txBox="1">
            <a:spLocks noGrp="1"/>
          </p:cNvSpPr>
          <p:nvPr>
            <p:ph type="body" idx="1"/>
          </p:nvPr>
        </p:nvSpPr>
        <p:spPr>
          <a:xfrm>
            <a:off x="158525" y="1435511"/>
            <a:ext cx="8882400" cy="3392128"/>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000000"/>
              </a:buClr>
              <a:buSzPts val="2200"/>
              <a:buChar char="●"/>
            </a:pPr>
            <a:r>
              <a:rPr lang="en" sz="2200" dirty="0">
                <a:solidFill>
                  <a:srgbClr val="000000"/>
                </a:solidFill>
              </a:rPr>
              <a:t>Team meeting processes ensure that teams have efficient and predictable meetings </a:t>
            </a:r>
            <a:endParaRPr sz="2200" dirty="0">
              <a:solidFill>
                <a:srgbClr val="000000"/>
              </a:solidFill>
            </a:endParaRPr>
          </a:p>
          <a:p>
            <a:pPr marL="457200" lvl="0" indent="-368300" algn="l" rtl="0">
              <a:spcBef>
                <a:spcPts val="0"/>
              </a:spcBef>
              <a:spcAft>
                <a:spcPts val="0"/>
              </a:spcAft>
              <a:buClr>
                <a:srgbClr val="000000"/>
              </a:buClr>
              <a:buSzPts val="2200"/>
              <a:buChar char="●"/>
            </a:pPr>
            <a:r>
              <a:rPr lang="en" sz="2200" dirty="0">
                <a:solidFill>
                  <a:srgbClr val="000000"/>
                </a:solidFill>
              </a:rPr>
              <a:t>Establishing shared core values  </a:t>
            </a:r>
            <a:endParaRPr sz="2200" dirty="0">
              <a:solidFill>
                <a:srgbClr val="000000"/>
              </a:solidFill>
            </a:endParaRPr>
          </a:p>
          <a:p>
            <a:pPr marL="914400" lvl="1" indent="-342900" algn="l" rtl="0">
              <a:spcBef>
                <a:spcPts val="0"/>
              </a:spcBef>
              <a:spcAft>
                <a:spcPts val="0"/>
              </a:spcAft>
              <a:buClr>
                <a:srgbClr val="000000"/>
              </a:buClr>
              <a:buSzPts val="1800"/>
              <a:buChar char="○"/>
            </a:pPr>
            <a:r>
              <a:rPr lang="en" sz="1800" dirty="0">
                <a:solidFill>
                  <a:srgbClr val="000000"/>
                </a:solidFill>
              </a:rPr>
              <a:t>e.g. Respect, Honesty, Communication </a:t>
            </a:r>
            <a:endParaRPr sz="1800" dirty="0">
              <a:solidFill>
                <a:srgbClr val="000000"/>
              </a:solidFill>
            </a:endParaRPr>
          </a:p>
          <a:p>
            <a:pPr marL="457200" lvl="0" indent="-368300" algn="l" rtl="0">
              <a:spcBef>
                <a:spcPts val="0"/>
              </a:spcBef>
              <a:spcAft>
                <a:spcPts val="0"/>
              </a:spcAft>
              <a:buClr>
                <a:srgbClr val="000000"/>
              </a:buClr>
              <a:buSzPts val="2200"/>
              <a:buChar char="●"/>
            </a:pPr>
            <a:r>
              <a:rPr lang="en" sz="2200" dirty="0">
                <a:solidFill>
                  <a:srgbClr val="000000"/>
                </a:solidFill>
              </a:rPr>
              <a:t>Shared values become expectations/community agreements/norms</a:t>
            </a:r>
            <a:endParaRPr sz="2200" dirty="0">
              <a:solidFill>
                <a:srgbClr val="000000"/>
              </a:solidFill>
            </a:endParaRPr>
          </a:p>
          <a:p>
            <a:pPr marL="914400" lvl="1" indent="-342900" algn="l" rtl="0">
              <a:spcBef>
                <a:spcPts val="0"/>
              </a:spcBef>
              <a:spcAft>
                <a:spcPts val="0"/>
              </a:spcAft>
              <a:buClr>
                <a:srgbClr val="000000"/>
              </a:buClr>
              <a:buSzPts val="1800"/>
              <a:buChar char="○"/>
            </a:pPr>
            <a:r>
              <a:rPr lang="en" sz="1800" dirty="0">
                <a:solidFill>
                  <a:srgbClr val="000000"/>
                </a:solidFill>
              </a:rPr>
              <a:t>Guide behavior, cultivate trust &amp; safety, sustain emotionally intelligent practices</a:t>
            </a:r>
            <a:endParaRPr sz="1800" dirty="0">
              <a:solidFill>
                <a:srgbClr val="000000"/>
              </a:solidFill>
            </a:endParaRPr>
          </a:p>
          <a:p>
            <a:pPr marL="914400" lvl="1" indent="-342900" algn="l" rtl="0">
              <a:spcBef>
                <a:spcPts val="0"/>
              </a:spcBef>
              <a:spcAft>
                <a:spcPts val="0"/>
              </a:spcAft>
              <a:buClr>
                <a:srgbClr val="000000"/>
              </a:buClr>
              <a:buSzPts val="1800"/>
              <a:buChar char="○"/>
            </a:pPr>
            <a:r>
              <a:rPr lang="en" sz="1800" dirty="0">
                <a:solidFill>
                  <a:srgbClr val="000000"/>
                </a:solidFill>
              </a:rPr>
              <a:t>Living and useful </a:t>
            </a:r>
            <a:endParaRPr sz="1800" dirty="0">
              <a:solidFill>
                <a:srgbClr val="000000"/>
              </a:solidFill>
            </a:endParaRPr>
          </a:p>
          <a:p>
            <a:pPr marL="914400" lvl="1" indent="-342900" algn="l" rtl="0">
              <a:spcBef>
                <a:spcPts val="0"/>
              </a:spcBef>
              <a:spcAft>
                <a:spcPts val="0"/>
              </a:spcAft>
              <a:buClr>
                <a:srgbClr val="000000"/>
              </a:buClr>
              <a:buSzPts val="1800"/>
              <a:buChar char="○"/>
            </a:pPr>
            <a:r>
              <a:rPr lang="en" sz="1800" dirty="0">
                <a:solidFill>
                  <a:srgbClr val="000000"/>
                </a:solidFill>
              </a:rPr>
              <a:t>3-5 positively stated expectations</a:t>
            </a:r>
            <a:endParaRPr sz="1800" dirty="0">
              <a:solidFill>
                <a:srgbClr val="000000"/>
              </a:solidFill>
            </a:endParaRPr>
          </a:p>
        </p:txBody>
      </p:sp>
      <p:pic>
        <p:nvPicPr>
          <p:cNvPr id="402" name="Google Shape;402;p72"/>
          <p:cNvPicPr preferRelativeResize="0"/>
          <p:nvPr/>
        </p:nvPicPr>
        <p:blipFill>
          <a:blip r:embed="rId3">
            <a:alphaModFix/>
          </a:blip>
          <a:stretch>
            <a:fillRect/>
          </a:stretch>
        </p:blipFill>
        <p:spPr>
          <a:xfrm>
            <a:off x="7629832" y="133301"/>
            <a:ext cx="1411093" cy="130221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solidFill>
                  <a:srgbClr val="395E8A"/>
                </a:solidFill>
                <a:latin typeface="Verdana"/>
                <a:ea typeface="Verdana"/>
                <a:cs typeface="Verdana"/>
                <a:sym typeface="Verdana"/>
              </a:rPr>
              <a:t>Defining Expectations with Behaviors/Norms</a:t>
            </a:r>
            <a:endParaRPr b="1">
              <a:solidFill>
                <a:srgbClr val="395E8A"/>
              </a:solidFill>
              <a:latin typeface="Verdana"/>
              <a:ea typeface="Verdana"/>
              <a:cs typeface="Verdana"/>
              <a:sym typeface="Verdana"/>
            </a:endParaRPr>
          </a:p>
        </p:txBody>
      </p:sp>
      <p:sp>
        <p:nvSpPr>
          <p:cNvPr id="408" name="Google Shape;408;p73"/>
          <p:cNvSpPr txBox="1">
            <a:spLocks noGrp="1"/>
          </p:cNvSpPr>
          <p:nvPr>
            <p:ph type="body" idx="1"/>
          </p:nvPr>
        </p:nvSpPr>
        <p:spPr>
          <a:xfrm>
            <a:off x="311700" y="1587625"/>
            <a:ext cx="8520600" cy="32496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Clr>
                <a:srgbClr val="000000"/>
              </a:buClr>
              <a:buSzPts val="2400"/>
              <a:buChar char="●"/>
            </a:pPr>
            <a:r>
              <a:rPr lang="en" sz="2400">
                <a:solidFill>
                  <a:srgbClr val="000000"/>
                </a:solidFill>
              </a:rPr>
              <a:t>How can a team’s shared values and expectations be operationally defined? </a:t>
            </a:r>
            <a:endParaRPr sz="24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e.g. What does Respect look like in a team meeting?</a:t>
            </a:r>
            <a:endParaRPr sz="20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What do expectations </a:t>
            </a:r>
            <a:r>
              <a:rPr lang="en" sz="2400" i="1">
                <a:solidFill>
                  <a:srgbClr val="000000"/>
                </a:solidFill>
              </a:rPr>
              <a:t>look</a:t>
            </a:r>
            <a:r>
              <a:rPr lang="en" sz="2400">
                <a:solidFill>
                  <a:srgbClr val="000000"/>
                </a:solidFill>
              </a:rPr>
              <a:t> and </a:t>
            </a:r>
            <a:r>
              <a:rPr lang="en" sz="2400" i="1">
                <a:solidFill>
                  <a:srgbClr val="000000"/>
                </a:solidFill>
              </a:rPr>
              <a:t>sound</a:t>
            </a:r>
            <a:r>
              <a:rPr lang="en" sz="2400">
                <a:solidFill>
                  <a:srgbClr val="000000"/>
                </a:solidFill>
              </a:rPr>
              <a:t> like in action? </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Procedural examples vs Behavioral examples </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Make expectations visible </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Create Structures for Accountability </a:t>
            </a:r>
            <a:endParaRPr sz="2400">
              <a:solidFill>
                <a:srgbClr val="000000"/>
              </a:solidFill>
            </a:endParaRPr>
          </a:p>
        </p:txBody>
      </p:sp>
      <p:sp>
        <p:nvSpPr>
          <p:cNvPr id="409" name="Google Shape;409;p73"/>
          <p:cNvSpPr txBox="1"/>
          <p:nvPr/>
        </p:nvSpPr>
        <p:spPr>
          <a:xfrm>
            <a:off x="5724475" y="4703625"/>
            <a:ext cx="3419700" cy="3540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1100" i="1"/>
              <a:t>The Art of Coaching Teams</a:t>
            </a:r>
            <a:r>
              <a:rPr lang="en" sz="1100"/>
              <a:t> by Elena Aguilar</a:t>
            </a:r>
            <a:endParaRPr>
              <a:latin typeface="Proxima Nova"/>
              <a:ea typeface="Proxima Nova"/>
              <a:cs typeface="Proxima Nova"/>
              <a:sym typeface="Proxima Nov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graphicFrame>
        <p:nvGraphicFramePr>
          <p:cNvPr id="414" name="Google Shape;414;p74"/>
          <p:cNvGraphicFramePr/>
          <p:nvPr>
            <p:extLst>
              <p:ext uri="{D42A27DB-BD31-4B8C-83A1-F6EECF244321}">
                <p14:modId xmlns:p14="http://schemas.microsoft.com/office/powerpoint/2010/main" val="2289916095"/>
              </p:ext>
            </p:extLst>
          </p:nvPr>
        </p:nvGraphicFramePr>
        <p:xfrm>
          <a:off x="122275" y="167148"/>
          <a:ext cx="8899450" cy="4787326"/>
        </p:xfrm>
        <a:graphic>
          <a:graphicData uri="http://schemas.openxmlformats.org/drawingml/2006/table">
            <a:tbl>
              <a:tblPr>
                <a:noFill/>
                <a:tableStyleId>{9E76DC23-7232-469A-91C1-AE0827C9C883}</a:tableStyleId>
              </a:tblPr>
              <a:tblGrid>
                <a:gridCol w="2213211">
                  <a:extLst>
                    <a:ext uri="{9D8B030D-6E8A-4147-A177-3AD203B41FA5}">
                      <a16:colId xmlns:a16="http://schemas.microsoft.com/office/drawing/2014/main" val="20000"/>
                    </a:ext>
                  </a:extLst>
                </a:gridCol>
                <a:gridCol w="6686239">
                  <a:extLst>
                    <a:ext uri="{9D8B030D-6E8A-4147-A177-3AD203B41FA5}">
                      <a16:colId xmlns:a16="http://schemas.microsoft.com/office/drawing/2014/main" val="20001"/>
                    </a:ext>
                  </a:extLst>
                </a:gridCol>
              </a:tblGrid>
              <a:tr h="354691">
                <a:tc>
                  <a:txBody>
                    <a:bodyPr/>
                    <a:lstStyle/>
                    <a:p>
                      <a:pPr marL="0" lvl="0" indent="0" algn="l" rtl="0">
                        <a:spcBef>
                          <a:spcPts val="0"/>
                        </a:spcBef>
                        <a:spcAft>
                          <a:spcPts val="0"/>
                        </a:spcAft>
                        <a:buNone/>
                      </a:pPr>
                      <a:r>
                        <a:rPr lang="en" sz="1500" b="1"/>
                        <a:t>We are...</a:t>
                      </a:r>
                      <a:endParaRPr sz="1500" b="1"/>
                    </a:p>
                  </a:txBody>
                  <a:tcPr marL="63500" marR="63500" marT="63500" marB="63500">
                    <a:solidFill>
                      <a:srgbClr val="93C47D"/>
                    </a:solidFill>
                  </a:tcPr>
                </a:tc>
                <a:tc>
                  <a:txBody>
                    <a:bodyPr/>
                    <a:lstStyle/>
                    <a:p>
                      <a:pPr marL="0" lvl="0" indent="0" algn="l" rtl="0">
                        <a:spcBef>
                          <a:spcPts val="0"/>
                        </a:spcBef>
                        <a:spcAft>
                          <a:spcPts val="0"/>
                        </a:spcAft>
                        <a:buNone/>
                      </a:pPr>
                      <a:endParaRPr sz="1100"/>
                    </a:p>
                  </a:txBody>
                  <a:tcPr marL="63500" marR="63500" marT="63500" marB="63500">
                    <a:solidFill>
                      <a:srgbClr val="93C47D"/>
                    </a:solidFill>
                  </a:tcPr>
                </a:tc>
                <a:extLst>
                  <a:ext uri="{0D108BD9-81ED-4DB2-BD59-A6C34878D82A}">
                    <a16:rowId xmlns:a16="http://schemas.microsoft.com/office/drawing/2014/main" val="10000"/>
                  </a:ext>
                </a:extLst>
              </a:tr>
              <a:tr h="1392138">
                <a:tc>
                  <a:txBody>
                    <a:bodyPr/>
                    <a:lstStyle/>
                    <a:p>
                      <a:pPr marL="0" lvl="0" indent="0" algn="ctr" rtl="0">
                        <a:spcBef>
                          <a:spcPts val="0"/>
                        </a:spcBef>
                        <a:spcAft>
                          <a:spcPts val="0"/>
                        </a:spcAft>
                        <a:buNone/>
                      </a:pPr>
                      <a:r>
                        <a:rPr lang="en" sz="2300" b="1"/>
                        <a:t>Engaged</a:t>
                      </a:r>
                      <a:endParaRPr sz="1000" b="1" i="1">
                        <a:solidFill>
                          <a:srgbClr val="3C78D8"/>
                        </a:solidFill>
                      </a:endParaRPr>
                    </a:p>
                  </a:txBody>
                  <a:tcPr marL="63500" marR="63500" marT="63500" marB="63500">
                    <a:solidFill>
                      <a:srgbClr val="D9EAD3"/>
                    </a:solidFill>
                  </a:tcPr>
                </a:tc>
                <a:tc>
                  <a:txBody>
                    <a:bodyPr/>
                    <a:lstStyle/>
                    <a:p>
                      <a:pPr marL="457200" lvl="0" indent="-304800" algn="l" rtl="0">
                        <a:spcBef>
                          <a:spcPts val="0"/>
                        </a:spcBef>
                        <a:spcAft>
                          <a:spcPts val="0"/>
                        </a:spcAft>
                        <a:buSzPts val="1200"/>
                        <a:buChar char="●"/>
                      </a:pPr>
                      <a:r>
                        <a:rPr lang="en" sz="1400" dirty="0"/>
                        <a:t>Take breaks and use other self care strategies (biological, mental, emotional)</a:t>
                      </a:r>
                      <a:endParaRPr sz="1400" dirty="0"/>
                    </a:p>
                    <a:p>
                      <a:pPr marL="457200" lvl="0" indent="-304800" algn="l" rtl="0">
                        <a:spcBef>
                          <a:spcPts val="0"/>
                        </a:spcBef>
                        <a:spcAft>
                          <a:spcPts val="0"/>
                        </a:spcAft>
                        <a:buSzPts val="1200"/>
                        <a:buChar char="●"/>
                      </a:pPr>
                      <a:r>
                        <a:rPr lang="en" sz="1400" dirty="0"/>
                        <a:t>Invite and welcome the contributions of every member and listen to each other</a:t>
                      </a:r>
                      <a:endParaRPr sz="1400" dirty="0"/>
                    </a:p>
                    <a:p>
                      <a:pPr marL="457200" lvl="0" indent="-304800" algn="l" rtl="0">
                        <a:spcBef>
                          <a:spcPts val="0"/>
                        </a:spcBef>
                        <a:spcAft>
                          <a:spcPts val="0"/>
                        </a:spcAft>
                        <a:buSzPts val="1200"/>
                        <a:buChar char="●"/>
                      </a:pPr>
                      <a:r>
                        <a:rPr lang="en" sz="1400" dirty="0"/>
                        <a:t>Keep cameras on and unmute to share</a:t>
                      </a:r>
                      <a:endParaRPr sz="1400" dirty="0"/>
                    </a:p>
                    <a:p>
                      <a:pPr marL="457200" lvl="0" indent="-304800" algn="l" rtl="0">
                        <a:spcBef>
                          <a:spcPts val="0"/>
                        </a:spcBef>
                        <a:spcAft>
                          <a:spcPts val="0"/>
                        </a:spcAft>
                        <a:buSzPts val="1200"/>
                        <a:buChar char="●"/>
                      </a:pPr>
                      <a:r>
                        <a:rPr lang="en" sz="1400" dirty="0"/>
                        <a:t>Use group chat feature to share questions, resources, ask about concerns, and make jokes </a:t>
                      </a:r>
                      <a:endParaRPr sz="1400" strike="sngStrike" dirty="0"/>
                    </a:p>
                  </a:txBody>
                  <a:tcPr marL="63500" marR="63500" marT="63500" marB="63500">
                    <a:solidFill>
                      <a:srgbClr val="D9EAD3"/>
                    </a:solidFill>
                  </a:tcPr>
                </a:tc>
                <a:extLst>
                  <a:ext uri="{0D108BD9-81ED-4DB2-BD59-A6C34878D82A}">
                    <a16:rowId xmlns:a16="http://schemas.microsoft.com/office/drawing/2014/main" val="10001"/>
                  </a:ext>
                </a:extLst>
              </a:tr>
              <a:tr h="1216086">
                <a:tc>
                  <a:txBody>
                    <a:bodyPr/>
                    <a:lstStyle/>
                    <a:p>
                      <a:pPr marL="0" lvl="0" indent="0" algn="ctr" rtl="0">
                        <a:spcBef>
                          <a:spcPts val="0"/>
                        </a:spcBef>
                        <a:spcAft>
                          <a:spcPts val="0"/>
                        </a:spcAft>
                        <a:buNone/>
                      </a:pPr>
                      <a:r>
                        <a:rPr lang="en" sz="2300" b="1"/>
                        <a:t>Reflective </a:t>
                      </a:r>
                      <a:endParaRPr sz="2300" b="1"/>
                    </a:p>
                    <a:p>
                      <a:pPr marL="0" lvl="0" indent="0" algn="ctr" rtl="0">
                        <a:spcBef>
                          <a:spcPts val="0"/>
                        </a:spcBef>
                        <a:spcAft>
                          <a:spcPts val="0"/>
                        </a:spcAft>
                        <a:buNone/>
                      </a:pPr>
                      <a:endParaRPr sz="2300" b="1"/>
                    </a:p>
                  </a:txBody>
                  <a:tcPr marL="63500" marR="63500" marT="63500" marB="63500"/>
                </a:tc>
                <a:tc>
                  <a:txBody>
                    <a:bodyPr/>
                    <a:lstStyle/>
                    <a:p>
                      <a:pPr marL="457200" lvl="0" indent="-304800" algn="l" rtl="0">
                        <a:spcBef>
                          <a:spcPts val="0"/>
                        </a:spcBef>
                        <a:spcAft>
                          <a:spcPts val="0"/>
                        </a:spcAft>
                        <a:buSzPts val="1200"/>
                        <a:buChar char="●"/>
                      </a:pPr>
                      <a:r>
                        <a:rPr lang="en" sz="1400" dirty="0"/>
                        <a:t>Share questions to process as a team </a:t>
                      </a:r>
                      <a:endParaRPr sz="1400" dirty="0"/>
                    </a:p>
                    <a:p>
                      <a:pPr marL="457200" lvl="0" indent="-304800" algn="l" rtl="0">
                        <a:spcBef>
                          <a:spcPts val="0"/>
                        </a:spcBef>
                        <a:spcAft>
                          <a:spcPts val="0"/>
                        </a:spcAft>
                        <a:buSzPts val="1200"/>
                        <a:buChar char="●"/>
                      </a:pPr>
                      <a:r>
                        <a:rPr lang="en" sz="1400" dirty="0"/>
                        <a:t>Focus on problem solving around areas of concern </a:t>
                      </a:r>
                      <a:endParaRPr sz="1400" dirty="0"/>
                    </a:p>
                    <a:p>
                      <a:pPr marL="457200" lvl="0" indent="-304800" algn="l" rtl="0">
                        <a:spcBef>
                          <a:spcPts val="0"/>
                        </a:spcBef>
                        <a:spcAft>
                          <a:spcPts val="0"/>
                        </a:spcAft>
                        <a:buSzPts val="1200"/>
                        <a:buChar char="●"/>
                      </a:pPr>
                      <a:r>
                        <a:rPr lang="en" sz="1400" dirty="0"/>
                        <a:t>Consider multiple perspectives and stay flexible </a:t>
                      </a:r>
                      <a:endParaRPr sz="1400" dirty="0"/>
                    </a:p>
                    <a:p>
                      <a:pPr marL="457200" lvl="0" indent="-304800" algn="l" rtl="0">
                        <a:spcBef>
                          <a:spcPts val="0"/>
                        </a:spcBef>
                        <a:spcAft>
                          <a:spcPts val="0"/>
                        </a:spcAft>
                        <a:buSzPts val="1200"/>
                        <a:buChar char="●"/>
                      </a:pPr>
                      <a:r>
                        <a:rPr lang="en" sz="1400" dirty="0"/>
                        <a:t>Use agenda and notes to revisit conversations and tasks </a:t>
                      </a:r>
                      <a:endParaRPr sz="1400" dirty="0"/>
                    </a:p>
                    <a:p>
                      <a:pPr marL="457200" lvl="0" indent="-304800" algn="l" rtl="0">
                        <a:spcBef>
                          <a:spcPts val="0"/>
                        </a:spcBef>
                        <a:spcAft>
                          <a:spcPts val="0"/>
                        </a:spcAft>
                        <a:buSzPts val="1200"/>
                        <a:buChar char="●"/>
                      </a:pPr>
                      <a:r>
                        <a:rPr lang="en" sz="1400" dirty="0"/>
                        <a:t>Use and make decisions based on data (outcomes and perceptions)</a:t>
                      </a:r>
                      <a:endParaRPr sz="1400" dirty="0"/>
                    </a:p>
                  </a:txBody>
                  <a:tcPr marL="63500" marR="63500" marT="63500" marB="63500"/>
                </a:tc>
                <a:extLst>
                  <a:ext uri="{0D108BD9-81ED-4DB2-BD59-A6C34878D82A}">
                    <a16:rowId xmlns:a16="http://schemas.microsoft.com/office/drawing/2014/main" val="10002"/>
                  </a:ext>
                </a:extLst>
              </a:tr>
              <a:tr h="825925">
                <a:tc>
                  <a:txBody>
                    <a:bodyPr/>
                    <a:lstStyle/>
                    <a:p>
                      <a:pPr marL="0" lvl="0" indent="0" algn="ctr" rtl="0">
                        <a:spcBef>
                          <a:spcPts val="0"/>
                        </a:spcBef>
                        <a:spcAft>
                          <a:spcPts val="0"/>
                        </a:spcAft>
                        <a:buNone/>
                      </a:pPr>
                      <a:r>
                        <a:rPr lang="en" sz="2300" b="1"/>
                        <a:t>Supportive </a:t>
                      </a:r>
                      <a:endParaRPr sz="2300" b="1"/>
                    </a:p>
                    <a:p>
                      <a:pPr marL="0" lvl="0" indent="0" algn="ctr" rtl="0">
                        <a:spcBef>
                          <a:spcPts val="0"/>
                        </a:spcBef>
                        <a:spcAft>
                          <a:spcPts val="0"/>
                        </a:spcAft>
                        <a:buNone/>
                      </a:pPr>
                      <a:endParaRPr sz="2300" b="1"/>
                    </a:p>
                  </a:txBody>
                  <a:tcPr marL="63500" marR="63500" marT="63500" marB="63500">
                    <a:solidFill>
                      <a:srgbClr val="D9EAD3"/>
                    </a:solidFill>
                  </a:tcPr>
                </a:tc>
                <a:tc>
                  <a:txBody>
                    <a:bodyPr/>
                    <a:lstStyle/>
                    <a:p>
                      <a:pPr marL="457200" lvl="0" indent="-304800" algn="l" rtl="0">
                        <a:spcBef>
                          <a:spcPts val="0"/>
                        </a:spcBef>
                        <a:spcAft>
                          <a:spcPts val="0"/>
                        </a:spcAft>
                        <a:buSzPts val="1200"/>
                        <a:buChar char="●"/>
                      </a:pPr>
                      <a:r>
                        <a:rPr lang="en" sz="1400"/>
                        <a:t>Share successes, challenges, ideas, useful resources </a:t>
                      </a:r>
                      <a:endParaRPr sz="1400"/>
                    </a:p>
                    <a:p>
                      <a:pPr marL="457200" lvl="0" indent="-304800" algn="l" rtl="0">
                        <a:spcBef>
                          <a:spcPts val="0"/>
                        </a:spcBef>
                        <a:spcAft>
                          <a:spcPts val="0"/>
                        </a:spcAft>
                        <a:buSzPts val="1200"/>
                        <a:buChar char="●"/>
                      </a:pPr>
                      <a:r>
                        <a:rPr lang="en" sz="1400"/>
                        <a:t>Share your own needs (when helpful) and respect others’ needs</a:t>
                      </a:r>
                      <a:endParaRPr sz="1400"/>
                    </a:p>
                    <a:p>
                      <a:pPr marL="457200" lvl="0" indent="-304800" algn="l" rtl="0">
                        <a:spcBef>
                          <a:spcPts val="0"/>
                        </a:spcBef>
                        <a:spcAft>
                          <a:spcPts val="0"/>
                        </a:spcAft>
                        <a:buSzPts val="1200"/>
                        <a:buChar char="●"/>
                      </a:pPr>
                      <a:r>
                        <a:rPr lang="en" sz="1400"/>
                        <a:t>Listen with openness and understanding and assume best intentions</a:t>
                      </a:r>
                      <a:endParaRPr sz="1400">
                        <a:solidFill>
                          <a:srgbClr val="1155CC"/>
                        </a:solidFill>
                      </a:endParaRPr>
                    </a:p>
                  </a:txBody>
                  <a:tcPr marL="63500" marR="63500" marT="63500" marB="63500">
                    <a:solidFill>
                      <a:srgbClr val="D9EAD3"/>
                    </a:solidFill>
                  </a:tcPr>
                </a:tc>
                <a:extLst>
                  <a:ext uri="{0D108BD9-81ED-4DB2-BD59-A6C34878D82A}">
                    <a16:rowId xmlns:a16="http://schemas.microsoft.com/office/drawing/2014/main" val="10003"/>
                  </a:ext>
                </a:extLst>
              </a:tr>
              <a:tr h="969973">
                <a:tc>
                  <a:txBody>
                    <a:bodyPr/>
                    <a:lstStyle/>
                    <a:p>
                      <a:pPr marL="0" lvl="0" indent="0" algn="ctr" rtl="0">
                        <a:spcBef>
                          <a:spcPts val="0"/>
                        </a:spcBef>
                        <a:spcAft>
                          <a:spcPts val="0"/>
                        </a:spcAft>
                        <a:buNone/>
                      </a:pPr>
                      <a:r>
                        <a:rPr lang="en" sz="2300" b="1"/>
                        <a:t>Collaborative</a:t>
                      </a:r>
                      <a:endParaRPr sz="2300" b="1"/>
                    </a:p>
                    <a:p>
                      <a:pPr marL="0" lvl="0" indent="0" algn="ctr" rtl="0">
                        <a:spcBef>
                          <a:spcPts val="0"/>
                        </a:spcBef>
                        <a:spcAft>
                          <a:spcPts val="0"/>
                        </a:spcAft>
                        <a:buNone/>
                      </a:pPr>
                      <a:endParaRPr sz="2300" b="1"/>
                    </a:p>
                  </a:txBody>
                  <a:tcPr marL="63500" marR="63500" marT="63500" marB="63500"/>
                </a:tc>
                <a:tc>
                  <a:txBody>
                    <a:bodyPr/>
                    <a:lstStyle/>
                    <a:p>
                      <a:pPr marL="457200" lvl="0" indent="-304800" algn="l" rtl="0">
                        <a:spcBef>
                          <a:spcPts val="0"/>
                        </a:spcBef>
                        <a:spcAft>
                          <a:spcPts val="0"/>
                        </a:spcAft>
                        <a:buSzPts val="1200"/>
                        <a:buChar char="●"/>
                      </a:pPr>
                      <a:r>
                        <a:rPr lang="en" sz="1400" dirty="0"/>
                        <a:t>We are not here </a:t>
                      </a:r>
                      <a:r>
                        <a:rPr lang="en" sz="1400" i="1" dirty="0"/>
                        <a:t>to be right</a:t>
                      </a:r>
                      <a:r>
                        <a:rPr lang="en" sz="1400" dirty="0"/>
                        <a:t>, we are here to</a:t>
                      </a:r>
                      <a:r>
                        <a:rPr lang="en" sz="1400" i="1" dirty="0"/>
                        <a:t> get it right </a:t>
                      </a:r>
                      <a:endParaRPr sz="1400" i="1" dirty="0"/>
                    </a:p>
                    <a:p>
                      <a:pPr marL="457200" lvl="0" indent="-304800" algn="l" rtl="0">
                        <a:spcBef>
                          <a:spcPts val="0"/>
                        </a:spcBef>
                        <a:spcAft>
                          <a:spcPts val="0"/>
                        </a:spcAft>
                        <a:buSzPts val="1200"/>
                        <a:buChar char="●"/>
                      </a:pPr>
                      <a:r>
                        <a:rPr lang="en" sz="1400" dirty="0"/>
                        <a:t>Express concerns using “I” statements and stay solution-focused</a:t>
                      </a:r>
                      <a:endParaRPr sz="1400" dirty="0"/>
                    </a:p>
                    <a:p>
                      <a:pPr marL="457200" lvl="0" indent="-304800" algn="l" rtl="0">
                        <a:spcBef>
                          <a:spcPts val="0"/>
                        </a:spcBef>
                        <a:spcAft>
                          <a:spcPts val="0"/>
                        </a:spcAft>
                        <a:buSzPts val="1200"/>
                        <a:buChar char="●"/>
                      </a:pPr>
                      <a:r>
                        <a:rPr lang="en" sz="1400" dirty="0"/>
                        <a:t>Listen to understand and be open to possibilities </a:t>
                      </a:r>
                      <a:endParaRPr sz="1400" dirty="0"/>
                    </a:p>
                    <a:p>
                      <a:pPr marL="457200" lvl="0" indent="-304800" algn="l" rtl="0">
                        <a:spcBef>
                          <a:spcPts val="0"/>
                        </a:spcBef>
                        <a:spcAft>
                          <a:spcPts val="0"/>
                        </a:spcAft>
                        <a:buSzPts val="1200"/>
                        <a:buChar char="●"/>
                      </a:pPr>
                      <a:r>
                        <a:rPr lang="en" sz="1400" dirty="0"/>
                        <a:t>Keep what’s best for students and families at the center</a:t>
                      </a:r>
                      <a:endParaRPr sz="1400" dirty="0">
                        <a:solidFill>
                          <a:srgbClr val="1155CC"/>
                        </a:solidFill>
                      </a:endParaRPr>
                    </a:p>
                  </a:txBody>
                  <a:tcPr marL="63500" marR="63500" marT="63500" marB="63500"/>
                </a:tc>
                <a:extLst>
                  <a:ext uri="{0D108BD9-81ED-4DB2-BD59-A6C34878D82A}">
                    <a16:rowId xmlns:a16="http://schemas.microsoft.com/office/drawing/2014/main" val="10004"/>
                  </a:ext>
                </a:extLst>
              </a:tr>
            </a:tbl>
          </a:graphicData>
        </a:graphic>
      </p:graphicFrame>
      <p:sp>
        <p:nvSpPr>
          <p:cNvPr id="415" name="Google Shape;415;p74"/>
          <p:cNvSpPr txBox="1"/>
          <p:nvPr/>
        </p:nvSpPr>
        <p:spPr>
          <a:xfrm>
            <a:off x="6263225" y="4848225"/>
            <a:ext cx="2758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Proxima Nova"/>
                <a:ea typeface="Proxima Nova"/>
                <a:cs typeface="Proxima Nova"/>
                <a:sym typeface="Proxima Nova"/>
              </a:rPr>
              <a:t>Delaware Positive Behavior Support Project </a:t>
            </a:r>
            <a:endParaRPr sz="1000">
              <a:latin typeface="Proxima Nova"/>
              <a:ea typeface="Proxima Nova"/>
              <a:cs typeface="Proxima Nova"/>
              <a:sym typeface="Proxima Nov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graphicFrame>
        <p:nvGraphicFramePr>
          <p:cNvPr id="422" name="Google Shape;422;p75"/>
          <p:cNvGraphicFramePr/>
          <p:nvPr/>
        </p:nvGraphicFramePr>
        <p:xfrm>
          <a:off x="57150" y="76200"/>
          <a:ext cx="9010675" cy="5057775"/>
        </p:xfrm>
        <a:graphic>
          <a:graphicData uri="http://schemas.openxmlformats.org/drawingml/2006/table">
            <a:tbl>
              <a:tblPr>
                <a:noFill/>
                <a:tableStyleId>{3E0628FF-B38D-409E-8709-0F3CE1700871}</a:tableStyleId>
              </a:tblPr>
              <a:tblGrid>
                <a:gridCol w="2242925">
                  <a:extLst>
                    <a:ext uri="{9D8B030D-6E8A-4147-A177-3AD203B41FA5}">
                      <a16:colId xmlns:a16="http://schemas.microsoft.com/office/drawing/2014/main" val="20000"/>
                    </a:ext>
                  </a:extLst>
                </a:gridCol>
                <a:gridCol w="6767750">
                  <a:extLst>
                    <a:ext uri="{9D8B030D-6E8A-4147-A177-3AD203B41FA5}">
                      <a16:colId xmlns:a16="http://schemas.microsoft.com/office/drawing/2014/main" val="20001"/>
                    </a:ext>
                  </a:extLst>
                </a:gridCol>
              </a:tblGrid>
              <a:tr h="723775">
                <a:tc>
                  <a:txBody>
                    <a:bodyPr/>
                    <a:lstStyle/>
                    <a:p>
                      <a:pPr marL="254000" marR="0" lvl="0" indent="-254000" algn="ctr" rtl="0">
                        <a:lnSpc>
                          <a:spcPct val="100000"/>
                        </a:lnSpc>
                        <a:spcBef>
                          <a:spcPts val="0"/>
                        </a:spcBef>
                        <a:spcAft>
                          <a:spcPts val="0"/>
                        </a:spcAft>
                        <a:buClr>
                          <a:srgbClr val="1D2A53"/>
                        </a:buClr>
                        <a:buSzPts val="1800"/>
                        <a:buFont typeface="Arial"/>
                        <a:buNone/>
                      </a:pPr>
                      <a:r>
                        <a:rPr lang="en" sz="1800" b="1" i="0" u="none" strike="noStrike" cap="none">
                          <a:solidFill>
                            <a:srgbClr val="1D2A53"/>
                          </a:solidFill>
                          <a:latin typeface="Arial"/>
                          <a:ea typeface="Arial"/>
                          <a:cs typeface="Arial"/>
                          <a:sym typeface="Arial"/>
                        </a:rPr>
                        <a:t>Expectations/ Values</a:t>
                      </a:r>
                      <a:endParaRPr sz="1100" u="none" strike="noStrike" cap="none"/>
                    </a:p>
                  </a:txBody>
                  <a:tcPr marL="27825" marR="27825" marT="14450" marB="144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3C6E7"/>
                    </a:solidFill>
                  </a:tcPr>
                </a:tc>
                <a:tc>
                  <a:txBody>
                    <a:bodyPr/>
                    <a:lstStyle/>
                    <a:p>
                      <a:pPr marL="254000" marR="0" lvl="0" indent="-254000" algn="ctr" rtl="0">
                        <a:lnSpc>
                          <a:spcPct val="100000"/>
                        </a:lnSpc>
                        <a:spcBef>
                          <a:spcPts val="0"/>
                        </a:spcBef>
                        <a:spcAft>
                          <a:spcPts val="0"/>
                        </a:spcAft>
                        <a:buClr>
                          <a:srgbClr val="1D2A53"/>
                        </a:buClr>
                        <a:buSzPts val="1800"/>
                        <a:buFont typeface="Arial"/>
                        <a:buNone/>
                      </a:pPr>
                      <a:r>
                        <a:rPr lang="en" sz="1800" b="1" i="0" u="none" strike="noStrike" cap="none">
                          <a:solidFill>
                            <a:srgbClr val="1D2A53"/>
                          </a:solidFill>
                          <a:latin typeface="Arial"/>
                          <a:ea typeface="Arial"/>
                          <a:cs typeface="Arial"/>
                          <a:sym typeface="Arial"/>
                        </a:rPr>
                        <a:t>Behaviors/Skills/Norms</a:t>
                      </a:r>
                      <a:endParaRPr sz="1100" u="none" strike="noStrike" cap="none"/>
                    </a:p>
                  </a:txBody>
                  <a:tcPr marL="27825" marR="27825" marT="14450" marB="144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1543875">
                <a:tc>
                  <a:txBody>
                    <a:bodyPr/>
                    <a:lstStyle/>
                    <a:p>
                      <a:pPr marL="254000" marR="0" lvl="0" indent="-254000" algn="ctr" rtl="0">
                        <a:lnSpc>
                          <a:spcPct val="100000"/>
                        </a:lnSpc>
                        <a:spcBef>
                          <a:spcPts val="0"/>
                        </a:spcBef>
                        <a:spcAft>
                          <a:spcPts val="0"/>
                        </a:spcAft>
                        <a:buClr>
                          <a:srgbClr val="1D2A53"/>
                        </a:buClr>
                        <a:buSzPts val="1800"/>
                        <a:buFont typeface="Arial"/>
                        <a:buNone/>
                      </a:pPr>
                      <a:r>
                        <a:rPr lang="en" sz="1800" b="1" i="0" u="none" strike="noStrike" cap="none">
                          <a:solidFill>
                            <a:srgbClr val="1D2A53"/>
                          </a:solidFill>
                          <a:latin typeface="Arial"/>
                          <a:ea typeface="Arial"/>
                          <a:cs typeface="Arial"/>
                          <a:sym typeface="Arial"/>
                        </a:rPr>
                        <a:t>We are  Responsible</a:t>
                      </a:r>
                      <a:endParaRPr sz="1100" u="none" strike="noStrike" cap="none"/>
                    </a:p>
                  </a:txBody>
                  <a:tcPr marL="27825" marR="27825" marT="14450" marB="144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254000" marR="0" lvl="0" indent="-254000" algn="l" rtl="0">
                        <a:lnSpc>
                          <a:spcPct val="100000"/>
                        </a:lnSpc>
                        <a:spcBef>
                          <a:spcPts val="0"/>
                        </a:spcBef>
                        <a:spcAft>
                          <a:spcPts val="0"/>
                        </a:spcAft>
                        <a:buClr>
                          <a:schemeClr val="dk2"/>
                        </a:buClr>
                        <a:buSzPts val="1800"/>
                        <a:buFont typeface="Noto Sans Symbols"/>
                        <a:buChar char="▪"/>
                      </a:pPr>
                      <a:r>
                        <a:rPr lang="en" sz="1800" b="0" i="0" u="none" strike="noStrike" cap="none">
                          <a:solidFill>
                            <a:srgbClr val="1D2A53"/>
                          </a:solidFill>
                          <a:latin typeface="Arial"/>
                          <a:ea typeface="Arial"/>
                          <a:cs typeface="Arial"/>
                          <a:sym typeface="Arial"/>
                        </a:rPr>
                        <a:t>Make yourself </a:t>
                      </a:r>
                      <a:r>
                        <a:rPr lang="en" sz="1800" b="1" i="0" u="none" strike="noStrike" cap="none">
                          <a:solidFill>
                            <a:srgbClr val="1D2A53"/>
                          </a:solidFill>
                          <a:latin typeface="Arial"/>
                          <a:ea typeface="Arial"/>
                          <a:cs typeface="Arial"/>
                          <a:sym typeface="Arial"/>
                        </a:rPr>
                        <a:t>comfortable</a:t>
                      </a:r>
                      <a:r>
                        <a:rPr lang="en" sz="1800" b="0" i="0" u="none" strike="noStrike" cap="none">
                          <a:solidFill>
                            <a:srgbClr val="1D2A53"/>
                          </a:solidFill>
                          <a:latin typeface="Arial"/>
                          <a:ea typeface="Arial"/>
                          <a:cs typeface="Arial"/>
                          <a:sym typeface="Arial"/>
                        </a:rPr>
                        <a:t> </a:t>
                      </a:r>
                      <a:r>
                        <a:rPr lang="en" sz="1800" b="1" i="1" u="none" strike="noStrike" cap="none">
                          <a:solidFill>
                            <a:srgbClr val="1D2A53"/>
                          </a:solidFill>
                          <a:latin typeface="Arial"/>
                          <a:ea typeface="Arial"/>
                          <a:cs typeface="Arial"/>
                          <a:sym typeface="Arial"/>
                        </a:rPr>
                        <a:t>(wellness)</a:t>
                      </a:r>
                      <a:endParaRPr sz="1100" u="none" strike="noStrike" cap="none"/>
                    </a:p>
                    <a:p>
                      <a:pPr marL="254000" marR="0" lvl="0" indent="-254000" algn="l" rtl="0">
                        <a:lnSpc>
                          <a:spcPct val="100000"/>
                        </a:lnSpc>
                        <a:spcBef>
                          <a:spcPts val="0"/>
                        </a:spcBef>
                        <a:spcAft>
                          <a:spcPts val="0"/>
                        </a:spcAft>
                        <a:buClr>
                          <a:schemeClr val="dk2"/>
                        </a:buClr>
                        <a:buSzPts val="1800"/>
                        <a:buFont typeface="Noto Sans Symbols"/>
                        <a:buChar char="▪"/>
                      </a:pPr>
                      <a:r>
                        <a:rPr lang="en" sz="1800" b="0" i="0" u="none" strike="noStrike" cap="none">
                          <a:solidFill>
                            <a:srgbClr val="1D2A53"/>
                          </a:solidFill>
                          <a:latin typeface="Arial"/>
                          <a:ea typeface="Arial"/>
                          <a:cs typeface="Arial"/>
                          <a:sym typeface="Arial"/>
                        </a:rPr>
                        <a:t>Take care of your </a:t>
                      </a:r>
                      <a:r>
                        <a:rPr lang="en" sz="1800" b="1" i="0" u="none" strike="noStrike" cap="none">
                          <a:solidFill>
                            <a:srgbClr val="1D2A53"/>
                          </a:solidFill>
                          <a:latin typeface="Arial"/>
                          <a:ea typeface="Arial"/>
                          <a:cs typeface="Arial"/>
                          <a:sym typeface="Arial"/>
                        </a:rPr>
                        <a:t>needs</a:t>
                      </a:r>
                      <a:r>
                        <a:rPr lang="en" sz="1800" b="0" i="0" u="none" strike="noStrike" cap="none">
                          <a:solidFill>
                            <a:srgbClr val="1D2A53"/>
                          </a:solidFill>
                          <a:latin typeface="Arial"/>
                          <a:ea typeface="Arial"/>
                          <a:cs typeface="Arial"/>
                          <a:sym typeface="Arial"/>
                        </a:rPr>
                        <a:t> (biology, mental, emotional) </a:t>
                      </a:r>
                      <a:r>
                        <a:rPr lang="en" sz="1800" b="1" i="1" u="none" strike="noStrike" cap="none">
                          <a:solidFill>
                            <a:srgbClr val="1D2A53"/>
                          </a:solidFill>
                          <a:latin typeface="Arial"/>
                          <a:ea typeface="Arial"/>
                          <a:cs typeface="Arial"/>
                          <a:sym typeface="Arial"/>
                        </a:rPr>
                        <a:t>(wellness)</a:t>
                      </a:r>
                      <a:endParaRPr sz="1800" b="1" i="0" u="none" strike="noStrike" cap="none">
                        <a:solidFill>
                          <a:srgbClr val="1D2A53"/>
                        </a:solidFill>
                        <a:latin typeface="Arial"/>
                        <a:ea typeface="Arial"/>
                        <a:cs typeface="Arial"/>
                        <a:sym typeface="Arial"/>
                      </a:endParaRPr>
                    </a:p>
                    <a:p>
                      <a:pPr marL="254000" marR="0" lvl="0" indent="-254000" algn="l" rtl="0">
                        <a:lnSpc>
                          <a:spcPct val="100000"/>
                        </a:lnSpc>
                        <a:spcBef>
                          <a:spcPts val="0"/>
                        </a:spcBef>
                        <a:spcAft>
                          <a:spcPts val="0"/>
                        </a:spcAft>
                        <a:buClr>
                          <a:schemeClr val="dk2"/>
                        </a:buClr>
                        <a:buSzPts val="1800"/>
                        <a:buFont typeface="Noto Sans Symbols"/>
                        <a:buChar char="▪"/>
                      </a:pPr>
                      <a:r>
                        <a:rPr lang="en" sz="1800" b="0" i="0" u="none" strike="noStrike" cap="none">
                          <a:solidFill>
                            <a:srgbClr val="1D2A53"/>
                          </a:solidFill>
                          <a:latin typeface="Arial"/>
                          <a:ea typeface="Arial"/>
                          <a:cs typeface="Arial"/>
                          <a:sym typeface="Arial"/>
                        </a:rPr>
                        <a:t>Consider, I am </a:t>
                      </a:r>
                      <a:r>
                        <a:rPr lang="en" sz="1800" b="1" i="0" u="none" strike="noStrike" cap="none">
                          <a:solidFill>
                            <a:srgbClr val="1D2A53"/>
                          </a:solidFill>
                          <a:latin typeface="Arial"/>
                          <a:ea typeface="Arial"/>
                          <a:cs typeface="Arial"/>
                          <a:sym typeface="Arial"/>
                        </a:rPr>
                        <a:t>not here to be right</a:t>
                      </a:r>
                      <a:r>
                        <a:rPr lang="en" sz="1800" b="0" i="0" u="none" strike="noStrike" cap="none">
                          <a:solidFill>
                            <a:srgbClr val="1D2A53"/>
                          </a:solidFill>
                          <a:latin typeface="Arial"/>
                          <a:ea typeface="Arial"/>
                          <a:cs typeface="Arial"/>
                          <a:sym typeface="Arial"/>
                        </a:rPr>
                        <a:t>, I am here to </a:t>
                      </a:r>
                      <a:r>
                        <a:rPr lang="en" sz="1800" b="1" i="1" u="none" strike="noStrike" cap="none">
                          <a:solidFill>
                            <a:srgbClr val="1D2A53"/>
                          </a:solidFill>
                          <a:latin typeface="Arial"/>
                          <a:ea typeface="Arial"/>
                          <a:cs typeface="Arial"/>
                          <a:sym typeface="Arial"/>
                        </a:rPr>
                        <a:t>Get It Right (practice empathy)</a:t>
                      </a:r>
                      <a:endParaRPr sz="1100" u="none" strike="noStrike" cap="none"/>
                    </a:p>
                  </a:txBody>
                  <a:tcPr marL="27825" marR="27825" marT="14450" marB="144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246250">
                <a:tc>
                  <a:txBody>
                    <a:bodyPr/>
                    <a:lstStyle/>
                    <a:p>
                      <a:pPr marL="254000" marR="0" lvl="0" indent="-254000" algn="ctr" rtl="0">
                        <a:lnSpc>
                          <a:spcPct val="100000"/>
                        </a:lnSpc>
                        <a:spcBef>
                          <a:spcPts val="0"/>
                        </a:spcBef>
                        <a:spcAft>
                          <a:spcPts val="0"/>
                        </a:spcAft>
                        <a:buClr>
                          <a:srgbClr val="1D2A53"/>
                        </a:buClr>
                        <a:buSzPts val="1800"/>
                        <a:buFont typeface="Arial"/>
                        <a:buNone/>
                      </a:pPr>
                      <a:r>
                        <a:rPr lang="en" sz="1800" b="1" i="0" u="none" strike="noStrike" cap="none">
                          <a:solidFill>
                            <a:srgbClr val="1D2A53"/>
                          </a:solidFill>
                          <a:latin typeface="Arial"/>
                          <a:ea typeface="Arial"/>
                          <a:cs typeface="Arial"/>
                          <a:sym typeface="Arial"/>
                        </a:rPr>
                        <a:t>We are </a:t>
                      </a:r>
                      <a:endParaRPr sz="1100" u="none" strike="noStrike" cap="none"/>
                    </a:p>
                    <a:p>
                      <a:pPr marL="254000" marR="0" lvl="0" indent="-254000" algn="ctr" rtl="0">
                        <a:lnSpc>
                          <a:spcPct val="100000"/>
                        </a:lnSpc>
                        <a:spcBef>
                          <a:spcPts val="0"/>
                        </a:spcBef>
                        <a:spcAft>
                          <a:spcPts val="0"/>
                        </a:spcAft>
                        <a:buClr>
                          <a:srgbClr val="1D2A53"/>
                        </a:buClr>
                        <a:buSzPts val="1800"/>
                        <a:buFont typeface="Arial"/>
                        <a:buNone/>
                      </a:pPr>
                      <a:r>
                        <a:rPr lang="en" sz="1800" b="1" i="0" u="none" strike="noStrike" cap="none">
                          <a:solidFill>
                            <a:srgbClr val="1D2A53"/>
                          </a:solidFill>
                          <a:latin typeface="Arial"/>
                          <a:ea typeface="Arial"/>
                          <a:cs typeface="Arial"/>
                          <a:sym typeface="Arial"/>
                        </a:rPr>
                        <a:t>Respectful</a:t>
                      </a:r>
                      <a:endParaRPr sz="1100" u="none" strike="noStrike" cap="none"/>
                    </a:p>
                  </a:txBody>
                  <a:tcPr marL="27825" marR="27825" marT="14450" marB="144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254000" marR="0" lvl="0" indent="-254000" algn="l" rtl="0">
                        <a:lnSpc>
                          <a:spcPct val="100000"/>
                        </a:lnSpc>
                        <a:spcBef>
                          <a:spcPts val="0"/>
                        </a:spcBef>
                        <a:spcAft>
                          <a:spcPts val="0"/>
                        </a:spcAft>
                        <a:buClr>
                          <a:schemeClr val="dk2"/>
                        </a:buClr>
                        <a:buSzPts val="1800"/>
                        <a:buFont typeface="Noto Sans Symbols"/>
                        <a:buChar char="▪"/>
                      </a:pPr>
                      <a:r>
                        <a:rPr lang="en" sz="1800" b="1" i="0" u="none" strike="noStrike" cap="none">
                          <a:solidFill>
                            <a:srgbClr val="1D2A53"/>
                          </a:solidFill>
                          <a:latin typeface="Arial"/>
                          <a:ea typeface="Arial"/>
                          <a:cs typeface="Arial"/>
                          <a:sym typeface="Arial"/>
                        </a:rPr>
                        <a:t>Listen</a:t>
                      </a:r>
                      <a:r>
                        <a:rPr lang="en" sz="1800" b="0" i="0" u="none" strike="noStrike" cap="none">
                          <a:solidFill>
                            <a:srgbClr val="1D2A53"/>
                          </a:solidFill>
                          <a:latin typeface="Arial"/>
                          <a:ea typeface="Arial"/>
                          <a:cs typeface="Arial"/>
                          <a:sym typeface="Arial"/>
                        </a:rPr>
                        <a:t> to understand </a:t>
                      </a:r>
                      <a:endParaRPr sz="1100" u="none" strike="noStrike" cap="none"/>
                    </a:p>
                    <a:p>
                      <a:pPr marL="254000" marR="0" lvl="0" indent="-254000" algn="l" rtl="0">
                        <a:lnSpc>
                          <a:spcPct val="100000"/>
                        </a:lnSpc>
                        <a:spcBef>
                          <a:spcPts val="0"/>
                        </a:spcBef>
                        <a:spcAft>
                          <a:spcPts val="0"/>
                        </a:spcAft>
                        <a:buClr>
                          <a:schemeClr val="dk2"/>
                        </a:buClr>
                        <a:buSzPts val="1800"/>
                        <a:buFont typeface="Noto Sans Symbols"/>
                        <a:buChar char="▪"/>
                      </a:pPr>
                      <a:r>
                        <a:rPr lang="en" sz="1800" b="0" i="0" u="none" strike="noStrike" cap="none">
                          <a:solidFill>
                            <a:srgbClr val="1D2A53"/>
                          </a:solidFill>
                          <a:latin typeface="Arial"/>
                          <a:ea typeface="Arial"/>
                          <a:cs typeface="Arial"/>
                          <a:sym typeface="Arial"/>
                        </a:rPr>
                        <a:t>Use “Oops” and “Ouch”</a:t>
                      </a:r>
                      <a:endParaRPr sz="1100" u="none" strike="noStrike" cap="none"/>
                    </a:p>
                    <a:p>
                      <a:pPr marL="254000" marR="0" lvl="0" indent="-254000" algn="l" rtl="0">
                        <a:lnSpc>
                          <a:spcPct val="100000"/>
                        </a:lnSpc>
                        <a:spcBef>
                          <a:spcPts val="0"/>
                        </a:spcBef>
                        <a:spcAft>
                          <a:spcPts val="0"/>
                        </a:spcAft>
                        <a:buClr>
                          <a:schemeClr val="dk2"/>
                        </a:buClr>
                        <a:buSzPts val="1800"/>
                        <a:buFont typeface="Noto Sans Symbols"/>
                        <a:buChar char="▪"/>
                      </a:pPr>
                      <a:r>
                        <a:rPr lang="en" sz="1800" b="0" i="0" u="none" strike="noStrike" cap="none">
                          <a:solidFill>
                            <a:srgbClr val="1D2A53"/>
                          </a:solidFill>
                          <a:latin typeface="Arial"/>
                          <a:ea typeface="Arial"/>
                          <a:cs typeface="Arial"/>
                          <a:sym typeface="Arial"/>
                        </a:rPr>
                        <a:t>Assume </a:t>
                      </a:r>
                      <a:r>
                        <a:rPr lang="en" sz="1800" b="1" i="0" u="none" strike="noStrike" cap="none">
                          <a:solidFill>
                            <a:srgbClr val="1D2A53"/>
                          </a:solidFill>
                          <a:latin typeface="Arial"/>
                          <a:ea typeface="Arial"/>
                          <a:cs typeface="Arial"/>
                          <a:sym typeface="Arial"/>
                        </a:rPr>
                        <a:t>best intentions</a:t>
                      </a:r>
                      <a:endParaRPr sz="1100" u="none" strike="noStrike" cap="none"/>
                    </a:p>
                    <a:p>
                      <a:pPr marL="254000" marR="0" lvl="0" indent="-254000" algn="l" rtl="0">
                        <a:lnSpc>
                          <a:spcPct val="100000"/>
                        </a:lnSpc>
                        <a:spcBef>
                          <a:spcPts val="0"/>
                        </a:spcBef>
                        <a:spcAft>
                          <a:spcPts val="0"/>
                        </a:spcAft>
                        <a:buClr>
                          <a:schemeClr val="dk2"/>
                        </a:buClr>
                        <a:buSzPts val="1800"/>
                        <a:buFont typeface="Noto Sans Symbols"/>
                        <a:buChar char="▪"/>
                      </a:pPr>
                      <a:r>
                        <a:rPr lang="en" sz="1800" b="1" i="0" u="none" strike="noStrike" cap="none">
                          <a:solidFill>
                            <a:srgbClr val="1D2A53"/>
                          </a:solidFill>
                          <a:latin typeface="Arial"/>
                          <a:ea typeface="Arial"/>
                          <a:cs typeface="Arial"/>
                          <a:sym typeface="Arial"/>
                        </a:rPr>
                        <a:t>Practice perspective-taking</a:t>
                      </a:r>
                      <a:endParaRPr sz="1800" b="1" i="1" u="none" strike="noStrike" cap="none">
                        <a:solidFill>
                          <a:srgbClr val="1D2A53"/>
                        </a:solidFill>
                        <a:latin typeface="Arial"/>
                        <a:ea typeface="Arial"/>
                        <a:cs typeface="Arial"/>
                        <a:sym typeface="Arial"/>
                      </a:endParaRPr>
                    </a:p>
                  </a:txBody>
                  <a:tcPr marL="27825" marR="27825" marT="14450" marB="144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543875">
                <a:tc>
                  <a:txBody>
                    <a:bodyPr/>
                    <a:lstStyle/>
                    <a:p>
                      <a:pPr marL="254000" marR="0" lvl="0" indent="-254000" algn="ctr" rtl="0">
                        <a:lnSpc>
                          <a:spcPct val="100000"/>
                        </a:lnSpc>
                        <a:spcBef>
                          <a:spcPts val="0"/>
                        </a:spcBef>
                        <a:spcAft>
                          <a:spcPts val="0"/>
                        </a:spcAft>
                        <a:buClr>
                          <a:srgbClr val="1D2A53"/>
                        </a:buClr>
                        <a:buSzPts val="1800"/>
                        <a:buFont typeface="Arial"/>
                        <a:buNone/>
                      </a:pPr>
                      <a:r>
                        <a:rPr lang="en" sz="1800" b="1" i="0" u="none" strike="noStrike" cap="none">
                          <a:solidFill>
                            <a:srgbClr val="1D2A53"/>
                          </a:solidFill>
                          <a:latin typeface="Arial"/>
                          <a:ea typeface="Arial"/>
                          <a:cs typeface="Arial"/>
                          <a:sym typeface="Arial"/>
                        </a:rPr>
                        <a:t>We are</a:t>
                      </a:r>
                      <a:endParaRPr sz="1100" u="none" strike="noStrike" cap="none"/>
                    </a:p>
                    <a:p>
                      <a:pPr marL="254000" marR="0" lvl="0" indent="-254000" algn="ctr" rtl="0">
                        <a:lnSpc>
                          <a:spcPct val="100000"/>
                        </a:lnSpc>
                        <a:spcBef>
                          <a:spcPts val="0"/>
                        </a:spcBef>
                        <a:spcAft>
                          <a:spcPts val="0"/>
                        </a:spcAft>
                        <a:buClr>
                          <a:srgbClr val="1D2A53"/>
                        </a:buClr>
                        <a:buSzPts val="1800"/>
                        <a:buFont typeface="Arial"/>
                        <a:buNone/>
                      </a:pPr>
                      <a:r>
                        <a:rPr lang="en" sz="1800" b="1" i="0" u="none" strike="noStrike" cap="none">
                          <a:solidFill>
                            <a:srgbClr val="1D2A53"/>
                          </a:solidFill>
                          <a:latin typeface="Arial"/>
                          <a:ea typeface="Arial"/>
                          <a:cs typeface="Arial"/>
                          <a:sym typeface="Arial"/>
                        </a:rPr>
                        <a:t> Safe</a:t>
                      </a:r>
                      <a:endParaRPr sz="1100" u="none" strike="noStrike" cap="none"/>
                    </a:p>
                  </a:txBody>
                  <a:tcPr marL="27825" marR="27825" marT="14450" marB="144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254000" marR="0" lvl="0" indent="-254000" algn="l" rtl="0">
                        <a:lnSpc>
                          <a:spcPct val="100000"/>
                        </a:lnSpc>
                        <a:spcBef>
                          <a:spcPts val="0"/>
                        </a:spcBef>
                        <a:spcAft>
                          <a:spcPts val="0"/>
                        </a:spcAft>
                        <a:buClr>
                          <a:schemeClr val="dk2"/>
                        </a:buClr>
                        <a:buSzPts val="1800"/>
                        <a:buFont typeface="Noto Sans Symbols"/>
                        <a:buChar char="▪"/>
                      </a:pPr>
                      <a:r>
                        <a:rPr lang="en" sz="1800" b="1" i="0" u="none" strike="noStrike" cap="none" dirty="0">
                          <a:solidFill>
                            <a:srgbClr val="1D2A53"/>
                          </a:solidFill>
                          <a:latin typeface="Arial"/>
                          <a:ea typeface="Arial"/>
                          <a:cs typeface="Arial"/>
                          <a:sym typeface="Arial"/>
                        </a:rPr>
                        <a:t>Ask</a:t>
                      </a:r>
                      <a:r>
                        <a:rPr lang="en" sz="1800" b="0" i="0" u="none" strike="noStrike" cap="none" dirty="0">
                          <a:solidFill>
                            <a:srgbClr val="1D2A53"/>
                          </a:solidFill>
                          <a:latin typeface="Arial"/>
                          <a:ea typeface="Arial"/>
                          <a:cs typeface="Arial"/>
                          <a:sym typeface="Arial"/>
                        </a:rPr>
                        <a:t> for clarity to understand and contribute </a:t>
                      </a:r>
                      <a:endParaRPr sz="1100" u="none" strike="noStrike" cap="none" dirty="0"/>
                    </a:p>
                    <a:p>
                      <a:pPr marL="254000" marR="0" lvl="0" indent="-254000" algn="l" rtl="0">
                        <a:lnSpc>
                          <a:spcPct val="100000"/>
                        </a:lnSpc>
                        <a:spcBef>
                          <a:spcPts val="0"/>
                        </a:spcBef>
                        <a:spcAft>
                          <a:spcPts val="0"/>
                        </a:spcAft>
                        <a:buClr>
                          <a:schemeClr val="dk2"/>
                        </a:buClr>
                        <a:buSzPts val="1800"/>
                        <a:buFont typeface="Noto Sans Symbols"/>
                        <a:buChar char="▪"/>
                      </a:pPr>
                      <a:r>
                        <a:rPr lang="en" sz="1800" b="1" i="0" u="none" strike="noStrike" cap="none" dirty="0">
                          <a:solidFill>
                            <a:srgbClr val="1D2A53"/>
                          </a:solidFill>
                          <a:latin typeface="Arial"/>
                          <a:ea typeface="Arial"/>
                          <a:cs typeface="Arial"/>
                          <a:sym typeface="Arial"/>
                        </a:rPr>
                        <a:t>Create a safe space that invites open dialogue and vulnerability – Consider the 3 Gates of Speech: </a:t>
                      </a:r>
                      <a:r>
                        <a:rPr lang="en" sz="1800" b="0" i="0" u="none" strike="noStrike" cap="none" dirty="0">
                          <a:solidFill>
                            <a:srgbClr val="1D2A53"/>
                          </a:solidFill>
                          <a:latin typeface="Arial"/>
                          <a:ea typeface="Arial"/>
                          <a:cs typeface="Arial"/>
                          <a:sym typeface="Arial"/>
                        </a:rPr>
                        <a:t>Is what you want to say </a:t>
                      </a:r>
                      <a:r>
                        <a:rPr lang="en" sz="1800" b="1" i="1" u="none" strike="noStrike" cap="none" dirty="0">
                          <a:solidFill>
                            <a:srgbClr val="1D2A53"/>
                          </a:solidFill>
                          <a:latin typeface="Arial"/>
                          <a:ea typeface="Arial"/>
                          <a:cs typeface="Arial"/>
                          <a:sym typeface="Arial"/>
                        </a:rPr>
                        <a:t>Kind? True for you? Necessary?</a:t>
                      </a:r>
                      <a:endParaRPr sz="1800" b="0" i="1" u="none" strike="noStrike" cap="none" dirty="0">
                        <a:solidFill>
                          <a:srgbClr val="1D2A53"/>
                        </a:solidFill>
                        <a:latin typeface="Arial"/>
                        <a:ea typeface="Arial"/>
                        <a:cs typeface="Arial"/>
                        <a:sym typeface="Arial"/>
                      </a:endParaRPr>
                    </a:p>
                  </a:txBody>
                  <a:tcPr marL="27825" marR="27825" marT="14450" marB="144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423" name="Google Shape;423;p75"/>
          <p:cNvSpPr/>
          <p:nvPr/>
        </p:nvSpPr>
        <p:spPr>
          <a:xfrm rot="10800000">
            <a:off x="5798548" y="2523852"/>
            <a:ext cx="570900" cy="945900"/>
          </a:xfrm>
          <a:prstGeom prst="leftBrace">
            <a:avLst>
              <a:gd name="adj1" fmla="val 8333"/>
              <a:gd name="adj2" fmla="val 50000"/>
            </a:avLst>
          </a:prstGeom>
          <a:no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dk1"/>
              </a:solidFill>
              <a:latin typeface="Arial"/>
              <a:ea typeface="Arial"/>
              <a:cs typeface="Arial"/>
              <a:sym typeface="Arial"/>
            </a:endParaRPr>
          </a:p>
        </p:txBody>
      </p:sp>
      <p:sp>
        <p:nvSpPr>
          <p:cNvPr id="424" name="Google Shape;424;p75"/>
          <p:cNvSpPr txBox="1"/>
          <p:nvPr/>
        </p:nvSpPr>
        <p:spPr>
          <a:xfrm>
            <a:off x="6369448" y="2858345"/>
            <a:ext cx="17856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1" u="none" strike="noStrike" cap="none">
                <a:solidFill>
                  <a:srgbClr val="1D2A53"/>
                </a:solidFill>
                <a:latin typeface="Arial"/>
                <a:ea typeface="Arial"/>
                <a:cs typeface="Arial"/>
                <a:sym typeface="Arial"/>
              </a:rPr>
              <a:t>(practice empathy)</a:t>
            </a:r>
            <a:endParaRPr sz="1100" b="0" i="0" u="none" strike="noStrike" cap="none">
              <a:solidFill>
                <a:srgbClr val="000000"/>
              </a:solidFill>
              <a:latin typeface="Arial"/>
              <a:ea typeface="Arial"/>
              <a:cs typeface="Arial"/>
              <a:sym typeface="Arial"/>
            </a:endParaRPr>
          </a:p>
        </p:txBody>
      </p:sp>
      <p:sp>
        <p:nvSpPr>
          <p:cNvPr id="425" name="Google Shape;425;p75"/>
          <p:cNvSpPr txBox="1"/>
          <p:nvPr/>
        </p:nvSpPr>
        <p:spPr>
          <a:xfrm>
            <a:off x="4341500" y="4733775"/>
            <a:ext cx="4647900" cy="32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a:latin typeface="Cambria"/>
                <a:ea typeface="Cambria"/>
                <a:cs typeface="Cambria"/>
                <a:sym typeface="Cambria"/>
              </a:rPr>
              <a:t>Yanek, K. (2021, August 11). </a:t>
            </a:r>
            <a:r>
              <a:rPr lang="en" sz="900" i="1">
                <a:latin typeface="Cambria"/>
                <a:ea typeface="Cambria"/>
                <a:cs typeface="Cambria"/>
                <a:sym typeface="Cambria"/>
              </a:rPr>
              <a:t>Project DelAWARE &amp;</a:t>
            </a:r>
            <a:r>
              <a:rPr lang="en" sz="900">
                <a:latin typeface="Cambria"/>
                <a:ea typeface="Cambria"/>
                <a:cs typeface="Cambria"/>
                <a:sym typeface="Cambria"/>
              </a:rPr>
              <a:t> </a:t>
            </a:r>
            <a:r>
              <a:rPr lang="en" sz="900" i="1">
                <a:latin typeface="Cambria"/>
                <a:ea typeface="Cambria"/>
                <a:cs typeface="Cambria"/>
                <a:sym typeface="Cambria"/>
              </a:rPr>
              <a:t>Interconnected Systems Framework (ISF)</a:t>
            </a:r>
            <a:endParaRPr>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solidFill>
                  <a:srgbClr val="395E8A"/>
                </a:solidFill>
                <a:latin typeface="Verdana"/>
                <a:ea typeface="Verdana"/>
                <a:cs typeface="Verdana"/>
                <a:sym typeface="Verdana"/>
              </a:rPr>
              <a:t>DE-MTSS Framework </a:t>
            </a:r>
            <a:endParaRPr b="1">
              <a:solidFill>
                <a:srgbClr val="395E8A"/>
              </a:solidFill>
              <a:latin typeface="Verdana"/>
              <a:ea typeface="Verdana"/>
              <a:cs typeface="Verdana"/>
              <a:sym typeface="Verdana"/>
            </a:endParaRPr>
          </a:p>
        </p:txBody>
      </p:sp>
      <p:sp>
        <p:nvSpPr>
          <p:cNvPr id="198" name="Google Shape;198;p49"/>
          <p:cNvSpPr txBox="1">
            <a:spLocks noGrp="1"/>
          </p:cNvSpPr>
          <p:nvPr>
            <p:ph type="body" idx="1"/>
          </p:nvPr>
        </p:nvSpPr>
        <p:spPr>
          <a:xfrm>
            <a:off x="311700" y="1365975"/>
            <a:ext cx="4428000" cy="3202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900" b="1">
                <a:solidFill>
                  <a:srgbClr val="000000"/>
                </a:solidFill>
                <a:highlight>
                  <a:srgbClr val="FFFFFF"/>
                </a:highlight>
                <a:latin typeface="Arial"/>
                <a:ea typeface="Arial"/>
                <a:cs typeface="Arial"/>
                <a:sym typeface="Arial"/>
              </a:rPr>
              <a:t>“DE-MTSS is a framework designed to meet the needs of the whole child through an integrated, multilevel prevention system that optimizes team-based leadership and data-driven decision making to meet the academic and nonacademic (e.g., behavioral, social and emotional) needs of all students.”</a:t>
            </a:r>
            <a:endParaRPr sz="1900" b="1">
              <a:solidFill>
                <a:srgbClr val="000000"/>
              </a:solidFill>
            </a:endParaRPr>
          </a:p>
        </p:txBody>
      </p:sp>
      <p:pic>
        <p:nvPicPr>
          <p:cNvPr id="199" name="Google Shape;199;p49"/>
          <p:cNvPicPr preferRelativeResize="0"/>
          <p:nvPr/>
        </p:nvPicPr>
        <p:blipFill>
          <a:blip r:embed="rId3">
            <a:alphaModFix/>
          </a:blip>
          <a:stretch>
            <a:fillRect/>
          </a:stretch>
        </p:blipFill>
        <p:spPr>
          <a:xfrm>
            <a:off x="5358450" y="1093775"/>
            <a:ext cx="3295650" cy="3533775"/>
          </a:xfrm>
          <a:prstGeom prst="rect">
            <a:avLst/>
          </a:prstGeom>
          <a:noFill/>
          <a:ln>
            <a:noFill/>
          </a:ln>
        </p:spPr>
      </p:pic>
      <p:sp>
        <p:nvSpPr>
          <p:cNvPr id="200" name="Google Shape;200;p49"/>
          <p:cNvSpPr txBox="1"/>
          <p:nvPr/>
        </p:nvSpPr>
        <p:spPr>
          <a:xfrm>
            <a:off x="5187100" y="4727675"/>
            <a:ext cx="385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Proxima Nova"/>
                <a:ea typeface="Proxima Nova"/>
                <a:cs typeface="Proxima Nova"/>
                <a:sym typeface="Proxima Nova"/>
              </a:rPr>
              <a:t>DDOE. (2021). </a:t>
            </a:r>
            <a:r>
              <a:rPr lang="en" u="sng" dirty="0">
                <a:solidFill>
                  <a:schemeClr val="hlink"/>
                </a:solidFill>
                <a:latin typeface="Proxima Nova"/>
                <a:ea typeface="Proxima Nova"/>
                <a:cs typeface="Proxima Nova"/>
                <a:sym typeface="Proxima Nova"/>
                <a:hlinkClick r:id="rId4"/>
              </a:rPr>
              <a:t>Delaware’s MTSS Framework</a:t>
            </a:r>
            <a:endParaRPr dirty="0">
              <a:latin typeface="Proxima Nova"/>
              <a:ea typeface="Proxima Nova"/>
              <a:cs typeface="Proxima Nova"/>
              <a:sym typeface="Proxima Nov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29"/>
        <p:cNvGrpSpPr/>
        <p:nvPr/>
      </p:nvGrpSpPr>
      <p:grpSpPr>
        <a:xfrm>
          <a:off x="0" y="0"/>
          <a:ext cx="0" cy="0"/>
          <a:chOff x="0" y="0"/>
          <a:chExt cx="0" cy="0"/>
        </a:xfrm>
      </p:grpSpPr>
      <p:sp>
        <p:nvSpPr>
          <p:cNvPr id="430" name="Google Shape;430;p76"/>
          <p:cNvSpPr txBox="1">
            <a:spLocks noGrp="1"/>
          </p:cNvSpPr>
          <p:nvPr>
            <p:ph type="title"/>
          </p:nvPr>
        </p:nvSpPr>
        <p:spPr>
          <a:xfrm>
            <a:off x="332200" y="346625"/>
            <a:ext cx="6249000" cy="1114500"/>
          </a:xfrm>
          <a:prstGeom prst="rect">
            <a:avLst/>
          </a:prstGeom>
          <a:solidFill>
            <a:srgbClr val="CFE2F3"/>
          </a:solidFill>
        </p:spPr>
        <p:txBody>
          <a:bodyPr spcFirstLastPara="1" wrap="square" lIns="68575" tIns="34275" rIns="68575" bIns="34275" anchor="t" anchorCtr="0">
            <a:normAutofit/>
          </a:bodyPr>
          <a:lstStyle/>
          <a:p>
            <a:pPr lvl="0">
              <a:lnSpc>
                <a:spcPct val="90000"/>
              </a:lnSpc>
              <a:spcBef>
                <a:spcPts val="500"/>
              </a:spcBef>
            </a:pPr>
            <a:r>
              <a:rPr lang="en" sz="3600" b="1" dirty="0">
                <a:solidFill>
                  <a:srgbClr val="1F497D"/>
                </a:solidFill>
                <a:effectLst>
                  <a:outerShdw blurRad="50800" dist="38100" algn="l" rotWithShape="0">
                    <a:prstClr val="black">
                      <a:alpha val="40000"/>
                    </a:prstClr>
                  </a:outerShdw>
                </a:effectLst>
                <a:latin typeface="Verdana"/>
                <a:ea typeface="Verdana"/>
                <a:cs typeface="Verdana"/>
                <a:sym typeface="Verdana"/>
              </a:rPr>
              <a:t>Team Time </a:t>
            </a:r>
            <a:endParaRPr sz="3600" b="1" dirty="0">
              <a:solidFill>
                <a:srgbClr val="1F497D"/>
              </a:solidFill>
              <a:latin typeface="Verdana"/>
              <a:ea typeface="Verdana"/>
              <a:cs typeface="Verdana"/>
              <a:sym typeface="Verdana"/>
            </a:endParaRPr>
          </a:p>
        </p:txBody>
      </p:sp>
      <p:sp>
        <p:nvSpPr>
          <p:cNvPr id="431" name="Google Shape;431;p76"/>
          <p:cNvSpPr txBox="1">
            <a:spLocks noGrp="1"/>
          </p:cNvSpPr>
          <p:nvPr>
            <p:ph type="body" idx="1"/>
          </p:nvPr>
        </p:nvSpPr>
        <p:spPr>
          <a:xfrm>
            <a:off x="249275" y="1461125"/>
            <a:ext cx="7572300" cy="3472200"/>
          </a:xfrm>
          <a:prstGeom prst="rect">
            <a:avLst/>
          </a:prstGeom>
        </p:spPr>
        <p:txBody>
          <a:bodyPr spcFirstLastPara="1" wrap="square" lIns="68575" tIns="34275" rIns="68575" bIns="34275" anchor="t" anchorCtr="0">
            <a:normAutofit lnSpcReduction="10000"/>
          </a:bodyPr>
          <a:lstStyle/>
          <a:p>
            <a:pPr marL="0" lvl="0" indent="0" algn="l" rtl="0">
              <a:lnSpc>
                <a:spcPct val="84000"/>
              </a:lnSpc>
              <a:spcBef>
                <a:spcPts val="500"/>
              </a:spcBef>
              <a:spcAft>
                <a:spcPts val="0"/>
              </a:spcAft>
              <a:buNone/>
            </a:pPr>
            <a:endParaRPr sz="2200">
              <a:solidFill>
                <a:srgbClr val="000000"/>
              </a:solidFill>
            </a:endParaRPr>
          </a:p>
          <a:p>
            <a:pPr marL="914400" lvl="0" indent="-381000" algn="l" rtl="0">
              <a:lnSpc>
                <a:spcPct val="84000"/>
              </a:lnSpc>
              <a:spcBef>
                <a:spcPts val="500"/>
              </a:spcBef>
              <a:spcAft>
                <a:spcPts val="0"/>
              </a:spcAft>
              <a:buClr>
                <a:srgbClr val="000000"/>
              </a:buClr>
              <a:buSzPts val="2400"/>
              <a:buChar char="●"/>
            </a:pPr>
            <a:r>
              <a:rPr lang="en" sz="2400" b="1">
                <a:solidFill>
                  <a:srgbClr val="000000"/>
                </a:solidFill>
              </a:rPr>
              <a:t>First</a:t>
            </a:r>
            <a:r>
              <a:rPr lang="en" sz="2400">
                <a:solidFill>
                  <a:srgbClr val="000000"/>
                </a:solidFill>
              </a:rPr>
              <a:t>, use the instructions found on the Core Values worksheet linked in the companion guide under </a:t>
            </a:r>
            <a:r>
              <a:rPr lang="en" sz="2400" b="1">
                <a:solidFill>
                  <a:srgbClr val="000000"/>
                </a:solidFill>
              </a:rPr>
              <a:t>activity #6</a:t>
            </a:r>
            <a:r>
              <a:rPr lang="en" sz="2400">
                <a:solidFill>
                  <a:srgbClr val="000000"/>
                </a:solidFill>
              </a:rPr>
              <a:t>. This will determine everyone’s individual top 3 core values. </a:t>
            </a:r>
            <a:endParaRPr sz="2400">
              <a:solidFill>
                <a:srgbClr val="000000"/>
              </a:solidFill>
            </a:endParaRPr>
          </a:p>
          <a:p>
            <a:pPr marL="914400" lvl="0" indent="-355600" algn="l" rtl="0">
              <a:lnSpc>
                <a:spcPct val="84000"/>
              </a:lnSpc>
              <a:spcBef>
                <a:spcPts val="0"/>
              </a:spcBef>
              <a:spcAft>
                <a:spcPts val="0"/>
              </a:spcAft>
              <a:buClr>
                <a:srgbClr val="000000"/>
              </a:buClr>
              <a:buSzPts val="2000"/>
              <a:buChar char="●"/>
            </a:pPr>
            <a:r>
              <a:rPr lang="en" sz="2400">
                <a:solidFill>
                  <a:srgbClr val="000000"/>
                </a:solidFill>
              </a:rPr>
              <a:t>Which core values does the team want to become </a:t>
            </a:r>
            <a:r>
              <a:rPr lang="en" sz="2400" i="1">
                <a:solidFill>
                  <a:srgbClr val="000000"/>
                </a:solidFill>
              </a:rPr>
              <a:t>shared values</a:t>
            </a:r>
            <a:r>
              <a:rPr lang="en" sz="2400">
                <a:solidFill>
                  <a:srgbClr val="000000"/>
                </a:solidFill>
              </a:rPr>
              <a:t>? Agree upon 3-5 values that will become the team’s expectations.</a:t>
            </a:r>
            <a:endParaRPr sz="2400">
              <a:solidFill>
                <a:srgbClr val="000000"/>
              </a:solidFill>
            </a:endParaRPr>
          </a:p>
          <a:p>
            <a:pPr marL="914400" lvl="0" indent="-355600" algn="l" rtl="0">
              <a:lnSpc>
                <a:spcPct val="84000"/>
              </a:lnSpc>
              <a:spcBef>
                <a:spcPts val="0"/>
              </a:spcBef>
              <a:spcAft>
                <a:spcPts val="0"/>
              </a:spcAft>
              <a:buClr>
                <a:srgbClr val="000000"/>
              </a:buClr>
              <a:buSzPts val="2000"/>
              <a:buChar char="●"/>
            </a:pPr>
            <a:r>
              <a:rPr lang="en" sz="2400" b="1">
                <a:solidFill>
                  <a:srgbClr val="000000"/>
                </a:solidFill>
              </a:rPr>
              <a:t>Then</a:t>
            </a:r>
            <a:r>
              <a:rPr lang="en" sz="2400">
                <a:solidFill>
                  <a:srgbClr val="000000"/>
                </a:solidFill>
              </a:rPr>
              <a:t>, operationally define the expectations by deciding what they each </a:t>
            </a:r>
            <a:r>
              <a:rPr lang="en" sz="2400" i="1">
                <a:solidFill>
                  <a:srgbClr val="000000"/>
                </a:solidFill>
              </a:rPr>
              <a:t>look</a:t>
            </a:r>
            <a:r>
              <a:rPr lang="en" sz="2400">
                <a:solidFill>
                  <a:srgbClr val="000000"/>
                </a:solidFill>
              </a:rPr>
              <a:t> and </a:t>
            </a:r>
            <a:r>
              <a:rPr lang="en" sz="2400" i="1">
                <a:solidFill>
                  <a:srgbClr val="000000"/>
                </a:solidFill>
              </a:rPr>
              <a:t>sound</a:t>
            </a:r>
            <a:r>
              <a:rPr lang="en" sz="2400">
                <a:solidFill>
                  <a:srgbClr val="000000"/>
                </a:solidFill>
              </a:rPr>
              <a:t> like. </a:t>
            </a:r>
            <a:endParaRPr sz="2400">
              <a:solidFill>
                <a:srgbClr val="000000"/>
              </a:solidFill>
            </a:endParaRPr>
          </a:p>
          <a:p>
            <a:pPr marL="914400" lvl="0" indent="-355600" algn="l" rtl="0">
              <a:lnSpc>
                <a:spcPct val="84000"/>
              </a:lnSpc>
              <a:spcBef>
                <a:spcPts val="0"/>
              </a:spcBef>
              <a:spcAft>
                <a:spcPts val="0"/>
              </a:spcAft>
              <a:buClr>
                <a:srgbClr val="000000"/>
              </a:buClr>
              <a:buSzPts val="2000"/>
              <a:buChar char="●"/>
            </a:pPr>
            <a:r>
              <a:rPr lang="en" sz="2400">
                <a:solidFill>
                  <a:srgbClr val="000000"/>
                </a:solidFill>
              </a:rPr>
              <a:t>Utilize the behavior matrix template linked under activity #6 to create the team’s matrix.</a:t>
            </a:r>
            <a:endParaRPr sz="2400" b="1">
              <a:solidFill>
                <a:schemeClr val="dk1"/>
              </a:solidFill>
            </a:endParaRPr>
          </a:p>
        </p:txBody>
      </p:sp>
      <p:pic>
        <p:nvPicPr>
          <p:cNvPr id="432" name="Google Shape;432;p76"/>
          <p:cNvPicPr preferRelativeResize="0"/>
          <p:nvPr/>
        </p:nvPicPr>
        <p:blipFill>
          <a:blip r:embed="rId3">
            <a:alphaModFix/>
          </a:blip>
          <a:stretch>
            <a:fillRect/>
          </a:stretch>
        </p:blipFill>
        <p:spPr>
          <a:xfrm>
            <a:off x="6654201" y="111150"/>
            <a:ext cx="2294949" cy="1285175"/>
          </a:xfrm>
          <a:prstGeom prst="rect">
            <a:avLst/>
          </a:prstGeom>
          <a:noFill/>
          <a:ln>
            <a:noFill/>
          </a:ln>
        </p:spPr>
      </p:pic>
      <p:pic>
        <p:nvPicPr>
          <p:cNvPr id="433" name="Google Shape;433;p76"/>
          <p:cNvPicPr preferRelativeResize="0"/>
          <p:nvPr/>
        </p:nvPicPr>
        <p:blipFill>
          <a:blip r:embed="rId4">
            <a:alphaModFix/>
          </a:blip>
          <a:stretch>
            <a:fillRect/>
          </a:stretch>
        </p:blipFill>
        <p:spPr>
          <a:xfrm>
            <a:off x="7892450" y="3750499"/>
            <a:ext cx="1056701" cy="802975"/>
          </a:xfrm>
          <a:prstGeom prst="rect">
            <a:avLst/>
          </a:prstGeom>
          <a:noFill/>
          <a:ln w="9525" cap="flat" cmpd="sng">
            <a:solidFill>
              <a:schemeClr val="dk1"/>
            </a:solidFill>
            <a:prstDash val="solid"/>
            <a:round/>
            <a:headEnd type="none" w="sm" len="sm"/>
            <a:tailEnd type="none" w="sm" len="sm"/>
          </a:ln>
        </p:spPr>
      </p:pic>
      <p:sp>
        <p:nvSpPr>
          <p:cNvPr id="434" name="Google Shape;434;p76"/>
          <p:cNvSpPr txBox="1"/>
          <p:nvPr/>
        </p:nvSpPr>
        <p:spPr>
          <a:xfrm>
            <a:off x="8072500" y="4553475"/>
            <a:ext cx="6966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solidFill>
                  <a:srgbClr val="FF0000"/>
                </a:solidFill>
                <a:latin typeface="Proxima Nova"/>
                <a:ea typeface="Proxima Nova"/>
                <a:cs typeface="Proxima Nova"/>
                <a:sym typeface="Proxima Nova"/>
              </a:rPr>
              <a:t>6</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387AE-B478-64DA-AE4A-EEA7CB3873C8}"/>
              </a:ext>
            </a:extLst>
          </p:cNvPr>
          <p:cNvSpPr>
            <a:spLocks noGrp="1"/>
          </p:cNvSpPr>
          <p:nvPr>
            <p:ph type="title"/>
          </p:nvPr>
        </p:nvSpPr>
        <p:spPr>
          <a:xfrm>
            <a:off x="334297" y="217539"/>
            <a:ext cx="7200900" cy="1114500"/>
          </a:xfrm>
        </p:spPr>
        <p:txBody>
          <a:bodyPr/>
          <a:lstStyle/>
          <a:p>
            <a:r>
              <a:rPr lang="en" b="1" dirty="0">
                <a:solidFill>
                  <a:srgbClr val="1F497D"/>
                </a:solidFill>
                <a:latin typeface="Verdana"/>
                <a:ea typeface="Verdana"/>
                <a:cs typeface="Verdana"/>
                <a:sym typeface="Verdana"/>
              </a:rPr>
              <a:t>Team Meeting Roles and Responsibilities</a:t>
            </a:r>
            <a:endParaRPr lang="en-US" dirty="0"/>
          </a:p>
        </p:txBody>
      </p:sp>
      <p:sp>
        <p:nvSpPr>
          <p:cNvPr id="3" name="Text Placeholder 2">
            <a:extLst>
              <a:ext uri="{FF2B5EF4-FFF2-40B4-BE49-F238E27FC236}">
                <a16:creationId xmlns:a16="http://schemas.microsoft.com/office/drawing/2014/main" id="{6B0EA3BB-74E5-23FD-51CF-95DBA8AC5827}"/>
              </a:ext>
            </a:extLst>
          </p:cNvPr>
          <p:cNvSpPr>
            <a:spLocks noGrp="1"/>
          </p:cNvSpPr>
          <p:nvPr>
            <p:ph type="body" idx="1"/>
          </p:nvPr>
        </p:nvSpPr>
        <p:spPr>
          <a:xfrm>
            <a:off x="334297" y="1445343"/>
            <a:ext cx="7895303" cy="3480618"/>
          </a:xfrm>
        </p:spPr>
        <p:txBody>
          <a:bodyPr>
            <a:normAutofit fontScale="92500" lnSpcReduction="10000"/>
          </a:bodyPr>
          <a:lstStyle/>
          <a:p>
            <a:pPr marL="0" lvl="0" indent="0">
              <a:buNone/>
            </a:pPr>
            <a:r>
              <a:rPr lang="en-US" sz="2000" b="1" dirty="0">
                <a:solidFill>
                  <a:srgbClr val="000000"/>
                </a:solidFill>
                <a:latin typeface="Arial"/>
                <a:ea typeface="Arial"/>
                <a:cs typeface="Arial"/>
                <a:sym typeface="Arial"/>
              </a:rPr>
              <a:t>Facilitator </a:t>
            </a:r>
          </a:p>
          <a:p>
            <a:pPr lvl="0" indent="-323943">
              <a:lnSpc>
                <a:spcPct val="115000"/>
              </a:lnSpc>
              <a:spcBef>
                <a:spcPts val="0"/>
              </a:spcBef>
              <a:buClr>
                <a:srgbClr val="000000"/>
              </a:buClr>
              <a:buSzPts val="1501"/>
              <a:buFont typeface="Arial"/>
              <a:buChar char="●"/>
            </a:pPr>
            <a:r>
              <a:rPr lang="en-US" dirty="0">
                <a:solidFill>
                  <a:srgbClr val="000000"/>
                </a:solidFill>
                <a:latin typeface="Arial"/>
                <a:ea typeface="Arial"/>
                <a:cs typeface="Arial"/>
                <a:sym typeface="Arial"/>
              </a:rPr>
              <a:t>Ensure the group moves smoothly through tasks!</a:t>
            </a:r>
          </a:p>
          <a:p>
            <a:pPr marL="0" lvl="0" indent="0">
              <a:lnSpc>
                <a:spcPct val="115000"/>
              </a:lnSpc>
              <a:spcBef>
                <a:spcPts val="0"/>
              </a:spcBef>
              <a:buNone/>
            </a:pPr>
            <a:r>
              <a:rPr lang="en-US" sz="2000" b="1" dirty="0">
                <a:solidFill>
                  <a:srgbClr val="000000"/>
                </a:solidFill>
                <a:latin typeface="Arial"/>
                <a:ea typeface="Arial"/>
                <a:cs typeface="Arial"/>
                <a:sym typeface="Arial"/>
              </a:rPr>
              <a:t>Note Taker </a:t>
            </a:r>
          </a:p>
          <a:p>
            <a:pPr lvl="0" indent="-323943">
              <a:lnSpc>
                <a:spcPct val="100000"/>
              </a:lnSpc>
              <a:spcBef>
                <a:spcPts val="0"/>
              </a:spcBef>
              <a:buClr>
                <a:srgbClr val="000000"/>
              </a:buClr>
              <a:buSzPts val="1501"/>
              <a:buFont typeface="Arial"/>
              <a:buChar char="●"/>
            </a:pPr>
            <a:r>
              <a:rPr lang="en-US" dirty="0">
                <a:solidFill>
                  <a:srgbClr val="000000"/>
                </a:solidFill>
                <a:latin typeface="Arial"/>
                <a:ea typeface="Arial"/>
                <a:cs typeface="Arial"/>
                <a:sym typeface="Arial"/>
              </a:rPr>
              <a:t>Write down the work of the group!</a:t>
            </a:r>
          </a:p>
          <a:p>
            <a:pPr marL="0" lvl="0" indent="0">
              <a:lnSpc>
                <a:spcPct val="100000"/>
              </a:lnSpc>
              <a:spcBef>
                <a:spcPts val="0"/>
              </a:spcBef>
              <a:buNone/>
            </a:pPr>
            <a:r>
              <a:rPr lang="en-US" sz="2000" b="1" dirty="0">
                <a:solidFill>
                  <a:srgbClr val="000000"/>
                </a:solidFill>
                <a:latin typeface="Arial"/>
                <a:ea typeface="Arial"/>
                <a:cs typeface="Arial"/>
                <a:sym typeface="Arial"/>
              </a:rPr>
              <a:t>Data Analyst </a:t>
            </a:r>
          </a:p>
          <a:p>
            <a:pPr lvl="0" indent="-323943">
              <a:lnSpc>
                <a:spcPct val="100000"/>
              </a:lnSpc>
              <a:spcBef>
                <a:spcPts val="0"/>
              </a:spcBef>
              <a:buClr>
                <a:srgbClr val="000000"/>
              </a:buClr>
              <a:buSzPts val="1501"/>
              <a:buFont typeface="Arial"/>
              <a:buChar char="●"/>
            </a:pPr>
            <a:r>
              <a:rPr lang="en-US" dirty="0">
                <a:solidFill>
                  <a:srgbClr val="000000"/>
                </a:solidFill>
                <a:latin typeface="Arial"/>
                <a:ea typeface="Arial"/>
                <a:cs typeface="Arial"/>
                <a:sym typeface="Arial"/>
              </a:rPr>
              <a:t>Creates data summaries for the team</a:t>
            </a:r>
          </a:p>
          <a:p>
            <a:pPr marL="0" lvl="0" indent="0">
              <a:lnSpc>
                <a:spcPct val="100000"/>
              </a:lnSpc>
              <a:spcBef>
                <a:spcPts val="0"/>
              </a:spcBef>
              <a:buNone/>
            </a:pPr>
            <a:r>
              <a:rPr lang="en-US" sz="2000" b="1" dirty="0">
                <a:solidFill>
                  <a:srgbClr val="000000"/>
                </a:solidFill>
                <a:latin typeface="Arial"/>
                <a:ea typeface="Arial"/>
                <a:cs typeface="Arial"/>
                <a:sym typeface="Arial"/>
              </a:rPr>
              <a:t>Time Keeper</a:t>
            </a:r>
          </a:p>
          <a:p>
            <a:pPr lvl="0" indent="-323943">
              <a:lnSpc>
                <a:spcPct val="100000"/>
              </a:lnSpc>
              <a:spcBef>
                <a:spcPts val="0"/>
              </a:spcBef>
              <a:buClr>
                <a:srgbClr val="000000"/>
              </a:buClr>
              <a:buSzPts val="1501"/>
              <a:buFont typeface="Arial"/>
              <a:buChar char="●"/>
            </a:pPr>
            <a:r>
              <a:rPr lang="en-US" dirty="0">
                <a:solidFill>
                  <a:srgbClr val="000000"/>
                </a:solidFill>
                <a:latin typeface="Arial"/>
                <a:ea typeface="Arial"/>
                <a:cs typeface="Arial"/>
                <a:sym typeface="Arial"/>
              </a:rPr>
              <a:t>Keep up with time!</a:t>
            </a:r>
          </a:p>
          <a:p>
            <a:pPr marL="0" lvl="0" indent="0">
              <a:lnSpc>
                <a:spcPct val="100000"/>
              </a:lnSpc>
              <a:spcBef>
                <a:spcPts val="0"/>
              </a:spcBef>
              <a:buNone/>
            </a:pPr>
            <a:r>
              <a:rPr lang="en-US" sz="2000" b="1" dirty="0">
                <a:solidFill>
                  <a:srgbClr val="000000"/>
                </a:solidFill>
                <a:latin typeface="Arial"/>
                <a:ea typeface="Arial"/>
                <a:cs typeface="Arial"/>
                <a:sym typeface="Arial"/>
              </a:rPr>
              <a:t>Active Team Members </a:t>
            </a:r>
          </a:p>
          <a:p>
            <a:pPr lvl="0" indent="-323943">
              <a:lnSpc>
                <a:spcPct val="100000"/>
              </a:lnSpc>
              <a:spcBef>
                <a:spcPts val="0"/>
              </a:spcBef>
              <a:buClr>
                <a:srgbClr val="000000"/>
              </a:buClr>
              <a:buSzPts val="1501"/>
              <a:buFont typeface="Arial"/>
              <a:buChar char="●"/>
            </a:pPr>
            <a:r>
              <a:rPr lang="en-US" dirty="0">
                <a:solidFill>
                  <a:srgbClr val="000000"/>
                </a:solidFill>
                <a:latin typeface="Arial"/>
                <a:ea typeface="Arial"/>
                <a:cs typeface="Arial"/>
                <a:sym typeface="Arial"/>
              </a:rPr>
              <a:t>Stay engaged</a:t>
            </a:r>
          </a:p>
          <a:p>
            <a:pPr marL="0" lvl="0" indent="0">
              <a:lnSpc>
                <a:spcPct val="100000"/>
              </a:lnSpc>
              <a:spcBef>
                <a:spcPts val="0"/>
              </a:spcBef>
              <a:buNone/>
            </a:pPr>
            <a:r>
              <a:rPr lang="en-US" sz="2000" b="1" dirty="0">
                <a:solidFill>
                  <a:srgbClr val="000000"/>
                </a:solidFill>
                <a:latin typeface="Arial"/>
                <a:ea typeface="Arial"/>
                <a:cs typeface="Arial"/>
                <a:sym typeface="Arial"/>
              </a:rPr>
              <a:t>Authority </a:t>
            </a:r>
          </a:p>
          <a:p>
            <a:pPr lvl="0" indent="-323943">
              <a:lnSpc>
                <a:spcPct val="100000"/>
              </a:lnSpc>
              <a:spcBef>
                <a:spcPts val="0"/>
              </a:spcBef>
              <a:buClr>
                <a:srgbClr val="000000"/>
              </a:buClr>
              <a:buSzPts val="1501"/>
              <a:buFont typeface="Arial"/>
              <a:buChar char="●"/>
            </a:pPr>
            <a:r>
              <a:rPr lang="en-US" dirty="0">
                <a:solidFill>
                  <a:srgbClr val="000000"/>
                </a:solidFill>
                <a:latin typeface="Arial"/>
                <a:ea typeface="Arial"/>
                <a:cs typeface="Arial"/>
                <a:sym typeface="Arial"/>
              </a:rPr>
              <a:t>Power to make decisions</a:t>
            </a:r>
            <a:endParaRPr lang="en-US" dirty="0"/>
          </a:p>
        </p:txBody>
      </p:sp>
      <p:sp>
        <p:nvSpPr>
          <p:cNvPr id="4" name="Google Shape;442;p77">
            <a:extLst>
              <a:ext uri="{FF2B5EF4-FFF2-40B4-BE49-F238E27FC236}">
                <a16:creationId xmlns:a16="http://schemas.microsoft.com/office/drawing/2014/main" id="{8876CF6F-6745-4B38-8BA8-D7CA0EC96B30}"/>
              </a:ext>
            </a:extLst>
          </p:cNvPr>
          <p:cNvSpPr/>
          <p:nvPr/>
        </p:nvSpPr>
        <p:spPr>
          <a:xfrm>
            <a:off x="5193075" y="2624925"/>
            <a:ext cx="2241600" cy="1886400"/>
          </a:xfrm>
          <a:prstGeom prst="cloudCallout">
            <a:avLst>
              <a:gd name="adj1" fmla="val -20833"/>
              <a:gd name="adj2" fmla="val 625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FF0000"/>
                </a:solidFill>
              </a:rPr>
              <a:t>Assign a back up for each role! </a:t>
            </a:r>
            <a:endParaRPr sz="2000" b="1" dirty="0">
              <a:solidFill>
                <a:srgbClr val="FF0000"/>
              </a:solidFill>
            </a:endParaRPr>
          </a:p>
        </p:txBody>
      </p:sp>
      <p:pic>
        <p:nvPicPr>
          <p:cNvPr id="5" name="Google Shape;441;p77">
            <a:extLst>
              <a:ext uri="{FF2B5EF4-FFF2-40B4-BE49-F238E27FC236}">
                <a16:creationId xmlns:a16="http://schemas.microsoft.com/office/drawing/2014/main" id="{A6A4B28D-0973-DAB8-5CA1-5172E78BCAA9}"/>
              </a:ext>
            </a:extLst>
          </p:cNvPr>
          <p:cNvPicPr preferRelativeResize="0"/>
          <p:nvPr/>
        </p:nvPicPr>
        <p:blipFill>
          <a:blip r:embed="rId3">
            <a:alphaModFix/>
          </a:blip>
          <a:stretch>
            <a:fillRect/>
          </a:stretch>
        </p:blipFill>
        <p:spPr>
          <a:xfrm>
            <a:off x="7249775" y="189625"/>
            <a:ext cx="1524875" cy="1524875"/>
          </a:xfrm>
          <a:prstGeom prst="rect">
            <a:avLst/>
          </a:prstGeom>
          <a:noFill/>
          <a:ln>
            <a:noFill/>
          </a:ln>
        </p:spPr>
      </p:pic>
    </p:spTree>
    <p:extLst>
      <p:ext uri="{BB962C8B-B14F-4D97-AF65-F5344CB8AC3E}">
        <p14:creationId xmlns:p14="http://schemas.microsoft.com/office/powerpoint/2010/main" val="1937668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graphicFrame>
        <p:nvGraphicFramePr>
          <p:cNvPr id="447" name="Google Shape;447;p78"/>
          <p:cNvGraphicFramePr/>
          <p:nvPr>
            <p:extLst>
              <p:ext uri="{D42A27DB-BD31-4B8C-83A1-F6EECF244321}">
                <p14:modId xmlns:p14="http://schemas.microsoft.com/office/powerpoint/2010/main" val="2889219621"/>
              </p:ext>
            </p:extLst>
          </p:nvPr>
        </p:nvGraphicFramePr>
        <p:xfrm>
          <a:off x="137652" y="88489"/>
          <a:ext cx="8937521" cy="4893659"/>
        </p:xfrm>
        <a:graphic>
          <a:graphicData uri="http://schemas.openxmlformats.org/drawingml/2006/table">
            <a:tbl>
              <a:tblPr>
                <a:noFill/>
                <a:tableStyleId>{C7B9515C-4D15-4AC5-8435-8B1BA731FEF8}</a:tableStyleId>
              </a:tblPr>
              <a:tblGrid>
                <a:gridCol w="2033148">
                  <a:extLst>
                    <a:ext uri="{9D8B030D-6E8A-4147-A177-3AD203B41FA5}">
                      <a16:colId xmlns:a16="http://schemas.microsoft.com/office/drawing/2014/main" val="20000"/>
                    </a:ext>
                  </a:extLst>
                </a:gridCol>
                <a:gridCol w="6904373">
                  <a:extLst>
                    <a:ext uri="{9D8B030D-6E8A-4147-A177-3AD203B41FA5}">
                      <a16:colId xmlns:a16="http://schemas.microsoft.com/office/drawing/2014/main" val="20001"/>
                    </a:ext>
                  </a:extLst>
                </a:gridCol>
              </a:tblGrid>
              <a:tr h="413779">
                <a:tc gridSpan="2">
                  <a:txBody>
                    <a:bodyPr/>
                    <a:lstStyle/>
                    <a:p>
                      <a:pPr marL="0" marR="0" lvl="0" indent="0" algn="l" rtl="0">
                        <a:lnSpc>
                          <a:spcPct val="115000"/>
                        </a:lnSpc>
                        <a:spcBef>
                          <a:spcPts val="0"/>
                        </a:spcBef>
                        <a:spcAft>
                          <a:spcPts val="0"/>
                        </a:spcAft>
                        <a:buNone/>
                      </a:pPr>
                      <a:r>
                        <a:rPr lang="en" sz="2400" dirty="0">
                          <a:latin typeface="Calibri"/>
                          <a:ea typeface="Calibri"/>
                          <a:cs typeface="Calibri"/>
                          <a:sym typeface="Calibri"/>
                        </a:rPr>
                        <a:t>Before the Meeting …</a:t>
                      </a:r>
                      <a:endParaRPr sz="2400" dirty="0">
                        <a:latin typeface="Calibri"/>
                        <a:ea typeface="Calibri"/>
                        <a:cs typeface="Calibri"/>
                        <a:sym typeface="Calibri"/>
                      </a:endParaRPr>
                    </a:p>
                  </a:txBody>
                  <a:tcPr marL="60500" marR="605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AE5F1"/>
                    </a:solidFill>
                  </a:tcPr>
                </a:tc>
                <a:tc hMerge="1">
                  <a:txBody>
                    <a:bodyPr/>
                    <a:lstStyle/>
                    <a:p>
                      <a:endParaRPr lang="en-US"/>
                    </a:p>
                  </a:txBody>
                  <a:tcPr/>
                </a:tc>
                <a:extLst>
                  <a:ext uri="{0D108BD9-81ED-4DB2-BD59-A6C34878D82A}">
                    <a16:rowId xmlns:a16="http://schemas.microsoft.com/office/drawing/2014/main" val="10000"/>
                  </a:ext>
                </a:extLst>
              </a:tr>
              <a:tr h="1801189">
                <a:tc>
                  <a:txBody>
                    <a:bodyPr/>
                    <a:lstStyle/>
                    <a:p>
                      <a:pPr marL="0" marR="0" lvl="0" indent="0" algn="l" rtl="0">
                        <a:lnSpc>
                          <a:spcPct val="115000"/>
                        </a:lnSpc>
                        <a:spcBef>
                          <a:spcPts val="0"/>
                        </a:spcBef>
                        <a:spcAft>
                          <a:spcPts val="0"/>
                        </a:spcAft>
                        <a:buNone/>
                      </a:pPr>
                      <a:r>
                        <a:rPr lang="en" sz="2100" b="1" i="0">
                          <a:latin typeface="Calibri"/>
                          <a:ea typeface="Calibri"/>
                          <a:cs typeface="Calibri"/>
                          <a:sym typeface="Calibri"/>
                        </a:rPr>
                        <a:t>Facilitator</a:t>
                      </a:r>
                      <a:endParaRPr sz="1100">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CCE4"/>
                    </a:solidFill>
                  </a:tcPr>
                </a:tc>
                <a:tc>
                  <a:txBody>
                    <a:bodyPr/>
                    <a:lstStyle/>
                    <a:p>
                      <a:pPr marL="342900" marR="0" lvl="0" indent="-336550" algn="l" rtl="0">
                        <a:lnSpc>
                          <a:spcPct val="115000"/>
                        </a:lnSpc>
                        <a:spcBef>
                          <a:spcPts val="0"/>
                        </a:spcBef>
                        <a:spcAft>
                          <a:spcPts val="0"/>
                        </a:spcAft>
                        <a:buSzPts val="2100"/>
                        <a:buFont typeface="Calibri"/>
                        <a:buChar char="▪"/>
                      </a:pPr>
                      <a:r>
                        <a:rPr lang="en" sz="1600">
                          <a:latin typeface="Calibri"/>
                          <a:ea typeface="Calibri"/>
                          <a:cs typeface="Calibri"/>
                          <a:sym typeface="Calibri"/>
                        </a:rPr>
                        <a:t>Room reserved/Zoom link created and shared </a:t>
                      </a:r>
                      <a:endParaRPr sz="1600">
                        <a:latin typeface="Calibri"/>
                        <a:ea typeface="Calibri"/>
                        <a:cs typeface="Calibri"/>
                        <a:sym typeface="Calibri"/>
                      </a:endParaRPr>
                    </a:p>
                    <a:p>
                      <a:pPr marL="342900" marR="0" lvl="0" indent="-336550" algn="l" rtl="0">
                        <a:lnSpc>
                          <a:spcPct val="115000"/>
                        </a:lnSpc>
                        <a:spcBef>
                          <a:spcPts val="0"/>
                        </a:spcBef>
                        <a:spcAft>
                          <a:spcPts val="0"/>
                        </a:spcAft>
                        <a:buSzPts val="2100"/>
                        <a:buFont typeface="Calibri"/>
                        <a:buChar char="▪"/>
                      </a:pPr>
                      <a:r>
                        <a:rPr lang="en" sz="1600">
                          <a:latin typeface="Calibri"/>
                          <a:ea typeface="Calibri"/>
                          <a:cs typeface="Calibri"/>
                          <a:sym typeface="Calibri"/>
                        </a:rPr>
                        <a:t>“New” items solicited for agenda (from stakeholders and team members)</a:t>
                      </a:r>
                      <a:endParaRPr sz="1600">
                        <a:latin typeface="Calibri"/>
                        <a:ea typeface="Calibri"/>
                        <a:cs typeface="Calibri"/>
                        <a:sym typeface="Calibri"/>
                      </a:endParaRPr>
                    </a:p>
                    <a:p>
                      <a:pPr marL="342900" marR="0" lvl="0" indent="-336550" algn="l" rtl="0">
                        <a:lnSpc>
                          <a:spcPct val="115000"/>
                        </a:lnSpc>
                        <a:spcBef>
                          <a:spcPts val="0"/>
                        </a:spcBef>
                        <a:spcAft>
                          <a:spcPts val="0"/>
                        </a:spcAft>
                        <a:buSzPts val="2100"/>
                        <a:buFont typeface="Calibri"/>
                        <a:buChar char="▪"/>
                      </a:pPr>
                      <a:r>
                        <a:rPr lang="en" sz="1600">
                          <a:latin typeface="Calibri"/>
                          <a:ea typeface="Calibri"/>
                          <a:cs typeface="Calibri"/>
                          <a:sym typeface="Calibri"/>
                        </a:rPr>
                        <a:t>Agenda produced in question format</a:t>
                      </a:r>
                      <a:endParaRPr sz="1600">
                        <a:latin typeface="Calibri"/>
                        <a:ea typeface="Calibri"/>
                        <a:cs typeface="Calibri"/>
                        <a:sym typeface="Calibri"/>
                      </a:endParaRPr>
                    </a:p>
                    <a:p>
                      <a:pPr marL="342900" marR="0" lvl="0" indent="-336550" algn="l" rtl="0">
                        <a:lnSpc>
                          <a:spcPct val="115000"/>
                        </a:lnSpc>
                        <a:spcBef>
                          <a:spcPts val="0"/>
                        </a:spcBef>
                        <a:spcAft>
                          <a:spcPts val="0"/>
                        </a:spcAft>
                        <a:buSzPts val="2100"/>
                        <a:buFont typeface="Calibri"/>
                        <a:buChar char="▪"/>
                      </a:pPr>
                      <a:r>
                        <a:rPr lang="en" sz="1600">
                          <a:latin typeface="Calibri"/>
                          <a:ea typeface="Calibri"/>
                          <a:cs typeface="Calibri"/>
                          <a:sym typeface="Calibri"/>
                        </a:rPr>
                        <a:t>Lead team through discussion of effects of in-process solutions on “old” problems</a:t>
                      </a:r>
                      <a:endParaRPr sz="1600">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92168">
                <a:tc>
                  <a:txBody>
                    <a:bodyPr/>
                    <a:lstStyle/>
                    <a:p>
                      <a:pPr marL="0" marR="0" lvl="0" indent="0" algn="l" rtl="0">
                        <a:lnSpc>
                          <a:spcPct val="115000"/>
                        </a:lnSpc>
                        <a:spcBef>
                          <a:spcPts val="0"/>
                        </a:spcBef>
                        <a:spcAft>
                          <a:spcPts val="0"/>
                        </a:spcAft>
                        <a:buNone/>
                      </a:pPr>
                      <a:r>
                        <a:rPr lang="en" sz="2100" b="1" i="0">
                          <a:latin typeface="Calibri"/>
                          <a:ea typeface="Calibri"/>
                          <a:cs typeface="Calibri"/>
                          <a:sym typeface="Calibri"/>
                        </a:rPr>
                        <a:t>Time Keeper</a:t>
                      </a:r>
                      <a:endParaRPr sz="1100">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CCE4"/>
                    </a:solidFill>
                  </a:tcPr>
                </a:tc>
                <a:tc>
                  <a:txBody>
                    <a:bodyPr/>
                    <a:lstStyle/>
                    <a:p>
                      <a:pPr marL="342900" marR="0" lvl="0" indent="-336550" algn="l" rtl="0">
                        <a:lnSpc>
                          <a:spcPct val="115000"/>
                        </a:lnSpc>
                        <a:spcBef>
                          <a:spcPts val="0"/>
                        </a:spcBef>
                        <a:spcAft>
                          <a:spcPts val="0"/>
                        </a:spcAft>
                        <a:buSzPts val="2100"/>
                        <a:buFont typeface="Calibri"/>
                        <a:buChar char="▪"/>
                      </a:pPr>
                      <a:r>
                        <a:rPr lang="en" sz="1600">
                          <a:latin typeface="Calibri"/>
                          <a:ea typeface="Calibri"/>
                          <a:cs typeface="Calibri"/>
                          <a:sym typeface="Calibri"/>
                        </a:rPr>
                        <a:t>Secure time keeping device/establishing reminder system☺</a:t>
                      </a:r>
                      <a:endParaRPr sz="1600">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498018">
                <a:tc>
                  <a:txBody>
                    <a:bodyPr/>
                    <a:lstStyle/>
                    <a:p>
                      <a:pPr marL="0" marR="0" lvl="0" indent="0" algn="l" rtl="0">
                        <a:lnSpc>
                          <a:spcPct val="115000"/>
                        </a:lnSpc>
                        <a:spcBef>
                          <a:spcPts val="0"/>
                        </a:spcBef>
                        <a:spcAft>
                          <a:spcPts val="0"/>
                        </a:spcAft>
                        <a:buNone/>
                      </a:pPr>
                      <a:r>
                        <a:rPr lang="en" sz="2100" b="1" dirty="0">
                          <a:latin typeface="Calibri"/>
                          <a:ea typeface="Calibri"/>
                          <a:cs typeface="Calibri"/>
                          <a:sym typeface="Calibri"/>
                        </a:rPr>
                        <a:t>Note</a:t>
                      </a:r>
                      <a:r>
                        <a:rPr lang="en" sz="2100" b="1" i="0" dirty="0">
                          <a:latin typeface="Calibri"/>
                          <a:ea typeface="Calibri"/>
                          <a:cs typeface="Calibri"/>
                          <a:sym typeface="Calibri"/>
                        </a:rPr>
                        <a:t> </a:t>
                      </a:r>
                      <a:r>
                        <a:rPr lang="en" sz="2100" b="1" dirty="0">
                          <a:latin typeface="Calibri"/>
                          <a:ea typeface="Calibri"/>
                          <a:cs typeface="Calibri"/>
                          <a:sym typeface="Calibri"/>
                        </a:rPr>
                        <a:t>T</a:t>
                      </a:r>
                      <a:r>
                        <a:rPr lang="en" sz="2100" b="1" i="0" dirty="0">
                          <a:latin typeface="Calibri"/>
                          <a:ea typeface="Calibri"/>
                          <a:cs typeface="Calibri"/>
                          <a:sym typeface="Calibri"/>
                        </a:rPr>
                        <a:t>aker</a:t>
                      </a:r>
                      <a:endParaRPr sz="2100" b="1" i="0" dirty="0">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CCE4"/>
                    </a:solidFill>
                  </a:tcPr>
                </a:tc>
                <a:tc>
                  <a:txBody>
                    <a:bodyPr/>
                    <a:lstStyle/>
                    <a:p>
                      <a:pPr marL="342900" marR="0" lvl="0" indent="-336550" algn="l" rtl="0">
                        <a:lnSpc>
                          <a:spcPct val="115000"/>
                        </a:lnSpc>
                        <a:spcBef>
                          <a:spcPts val="0"/>
                        </a:spcBef>
                        <a:spcAft>
                          <a:spcPts val="0"/>
                        </a:spcAft>
                        <a:buSzPts val="2100"/>
                        <a:buFont typeface="Calibri"/>
                        <a:buChar char="▪"/>
                      </a:pPr>
                      <a:r>
                        <a:rPr lang="en" sz="1600">
                          <a:latin typeface="Calibri"/>
                          <a:ea typeface="Calibri"/>
                          <a:cs typeface="Calibri"/>
                          <a:sym typeface="Calibri"/>
                        </a:rPr>
                        <a:t>SMART Board reserved &amp; room set up to project agenda, minutes, data or prep is done to screen share virtually</a:t>
                      </a:r>
                      <a:endParaRPr sz="1600">
                        <a:latin typeface="Calibri"/>
                        <a:ea typeface="Calibri"/>
                        <a:cs typeface="Calibri"/>
                        <a:sym typeface="Calibri"/>
                      </a:endParaRPr>
                    </a:p>
                    <a:p>
                      <a:pPr marL="342900" marR="0" lvl="0" indent="-336550" algn="l" rtl="0">
                        <a:lnSpc>
                          <a:spcPct val="115000"/>
                        </a:lnSpc>
                        <a:spcBef>
                          <a:spcPts val="0"/>
                        </a:spcBef>
                        <a:spcAft>
                          <a:spcPts val="0"/>
                        </a:spcAft>
                        <a:buSzPts val="2100"/>
                        <a:buFont typeface="Calibri"/>
                        <a:buChar char="▪"/>
                      </a:pPr>
                      <a:r>
                        <a:rPr lang="en" sz="1600">
                          <a:latin typeface="Calibri"/>
                          <a:ea typeface="Calibri"/>
                          <a:cs typeface="Calibri"/>
                          <a:sym typeface="Calibri"/>
                        </a:rPr>
                        <a:t>Electronic system for notetaking established and shared</a:t>
                      </a:r>
                      <a:endParaRPr sz="1600">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88505">
                <a:tc>
                  <a:txBody>
                    <a:bodyPr/>
                    <a:lstStyle/>
                    <a:p>
                      <a:pPr marL="0" marR="0" lvl="0" indent="0" algn="l" rtl="0">
                        <a:lnSpc>
                          <a:spcPct val="115000"/>
                        </a:lnSpc>
                        <a:spcBef>
                          <a:spcPts val="0"/>
                        </a:spcBef>
                        <a:spcAft>
                          <a:spcPts val="0"/>
                        </a:spcAft>
                        <a:buNone/>
                      </a:pPr>
                      <a:r>
                        <a:rPr lang="en" sz="2100" b="1" i="0" dirty="0">
                          <a:latin typeface="Calibri"/>
                          <a:ea typeface="Calibri"/>
                          <a:cs typeface="Calibri"/>
                          <a:sym typeface="Calibri"/>
                        </a:rPr>
                        <a:t>Data Analyst</a:t>
                      </a:r>
                      <a:endParaRPr sz="1100" dirty="0">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CCE4"/>
                    </a:solidFill>
                  </a:tcPr>
                </a:tc>
                <a:tc>
                  <a:txBody>
                    <a:bodyPr/>
                    <a:lstStyle/>
                    <a:p>
                      <a:pPr marL="342900" marR="0" lvl="0" indent="-336550" algn="l" rtl="0">
                        <a:lnSpc>
                          <a:spcPct val="115000"/>
                        </a:lnSpc>
                        <a:spcBef>
                          <a:spcPts val="0"/>
                        </a:spcBef>
                        <a:spcAft>
                          <a:spcPts val="0"/>
                        </a:spcAft>
                        <a:buSzPts val="2100"/>
                        <a:buFont typeface="Calibri"/>
                        <a:buChar char="▪"/>
                      </a:pPr>
                      <a:r>
                        <a:rPr lang="en" sz="1600" dirty="0">
                          <a:latin typeface="Calibri"/>
                          <a:ea typeface="Calibri"/>
                          <a:cs typeface="Calibri"/>
                          <a:sym typeface="Calibri"/>
                        </a:rPr>
                        <a:t>Data reviewed before the meeting; Suggest possible new issues</a:t>
                      </a:r>
                      <a:endParaRPr sz="1600" dirty="0">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448" name="Google Shape;448;p78"/>
          <p:cNvPicPr preferRelativeResize="0"/>
          <p:nvPr/>
        </p:nvPicPr>
        <p:blipFill>
          <a:blip r:embed="rId3">
            <a:alphaModFix/>
          </a:blip>
          <a:stretch>
            <a:fillRect/>
          </a:stretch>
        </p:blipFill>
        <p:spPr>
          <a:xfrm>
            <a:off x="6634425" y="4705924"/>
            <a:ext cx="2345525" cy="2762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aphicFrame>
        <p:nvGraphicFramePr>
          <p:cNvPr id="453" name="Google Shape;453;p79"/>
          <p:cNvGraphicFramePr/>
          <p:nvPr>
            <p:extLst>
              <p:ext uri="{D42A27DB-BD31-4B8C-83A1-F6EECF244321}">
                <p14:modId xmlns:p14="http://schemas.microsoft.com/office/powerpoint/2010/main" val="3997262175"/>
              </p:ext>
            </p:extLst>
          </p:nvPr>
        </p:nvGraphicFramePr>
        <p:xfrm>
          <a:off x="176150" y="176574"/>
          <a:ext cx="8671458" cy="4754881"/>
        </p:xfrm>
        <a:graphic>
          <a:graphicData uri="http://schemas.openxmlformats.org/drawingml/2006/table">
            <a:tbl>
              <a:tblPr>
                <a:noFill/>
                <a:tableStyleId>{C7B9515C-4D15-4AC5-8435-8B1BA731FEF8}</a:tableStyleId>
              </a:tblPr>
              <a:tblGrid>
                <a:gridCol w="2015852">
                  <a:extLst>
                    <a:ext uri="{9D8B030D-6E8A-4147-A177-3AD203B41FA5}">
                      <a16:colId xmlns:a16="http://schemas.microsoft.com/office/drawing/2014/main" val="20000"/>
                    </a:ext>
                  </a:extLst>
                </a:gridCol>
                <a:gridCol w="6655606">
                  <a:extLst>
                    <a:ext uri="{9D8B030D-6E8A-4147-A177-3AD203B41FA5}">
                      <a16:colId xmlns:a16="http://schemas.microsoft.com/office/drawing/2014/main" val="20001"/>
                    </a:ext>
                  </a:extLst>
                </a:gridCol>
              </a:tblGrid>
              <a:tr h="399577">
                <a:tc gridSpan="2">
                  <a:txBody>
                    <a:bodyPr/>
                    <a:lstStyle/>
                    <a:p>
                      <a:pPr marL="0" marR="0" lvl="0" indent="0" algn="l" rtl="0">
                        <a:lnSpc>
                          <a:spcPct val="115000"/>
                        </a:lnSpc>
                        <a:spcBef>
                          <a:spcPts val="0"/>
                        </a:spcBef>
                        <a:spcAft>
                          <a:spcPts val="0"/>
                        </a:spcAft>
                        <a:buNone/>
                      </a:pPr>
                      <a:r>
                        <a:rPr lang="en" sz="2400">
                          <a:solidFill>
                            <a:schemeClr val="dk1"/>
                          </a:solidFill>
                          <a:latin typeface="Calibri"/>
                          <a:ea typeface="Calibri"/>
                          <a:cs typeface="Calibri"/>
                          <a:sym typeface="Calibri"/>
                        </a:rPr>
                        <a:t>During the Meeting …</a:t>
                      </a:r>
                      <a:endParaRPr sz="2400">
                        <a:solidFill>
                          <a:schemeClr val="dk1"/>
                        </a:solidFill>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AE5F1"/>
                    </a:solidFill>
                  </a:tcPr>
                </a:tc>
                <a:tc hMerge="1">
                  <a:txBody>
                    <a:bodyPr/>
                    <a:lstStyle/>
                    <a:p>
                      <a:endParaRPr lang="en-US"/>
                    </a:p>
                  </a:txBody>
                  <a:tcPr/>
                </a:tc>
                <a:extLst>
                  <a:ext uri="{0D108BD9-81ED-4DB2-BD59-A6C34878D82A}">
                    <a16:rowId xmlns:a16="http://schemas.microsoft.com/office/drawing/2014/main" val="10000"/>
                  </a:ext>
                </a:extLst>
              </a:tr>
              <a:tr h="1562561">
                <a:tc>
                  <a:txBody>
                    <a:bodyPr/>
                    <a:lstStyle/>
                    <a:p>
                      <a:pPr marL="0" marR="0" lvl="0" indent="0" algn="l" rtl="0">
                        <a:lnSpc>
                          <a:spcPct val="115000"/>
                        </a:lnSpc>
                        <a:spcBef>
                          <a:spcPts val="0"/>
                        </a:spcBef>
                        <a:spcAft>
                          <a:spcPts val="0"/>
                        </a:spcAft>
                        <a:buNone/>
                      </a:pPr>
                      <a:r>
                        <a:rPr lang="en" sz="1800" b="1" i="0">
                          <a:solidFill>
                            <a:schemeClr val="dk1"/>
                          </a:solidFill>
                          <a:latin typeface="Calibri"/>
                          <a:ea typeface="Calibri"/>
                          <a:cs typeface="Calibri"/>
                          <a:sym typeface="Calibri"/>
                        </a:rPr>
                        <a:t>Facilitator</a:t>
                      </a:r>
                      <a:endParaRPr sz="1100">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CCE4"/>
                    </a:solidFill>
                  </a:tcPr>
                </a:tc>
                <a:tc>
                  <a:txBody>
                    <a:bodyPr/>
                    <a:lstStyle/>
                    <a:p>
                      <a:pPr marL="254000" marR="0" lvl="0" indent="-2540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Start/end meeting on time</a:t>
                      </a:r>
                      <a:endParaRPr sz="1100">
                        <a:latin typeface="Calibri"/>
                        <a:ea typeface="Calibri"/>
                        <a:cs typeface="Calibri"/>
                        <a:sym typeface="Calibri"/>
                      </a:endParaRPr>
                    </a:p>
                    <a:p>
                      <a:pPr marL="254000" marR="0" lvl="0" indent="-2540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Review times for each agenda item with team</a:t>
                      </a:r>
                      <a:endParaRPr sz="1100">
                        <a:latin typeface="Calibri"/>
                        <a:ea typeface="Calibri"/>
                        <a:cs typeface="Calibri"/>
                        <a:sym typeface="Calibri"/>
                      </a:endParaRPr>
                    </a:p>
                    <a:p>
                      <a:pPr marL="254000" marR="0" lvl="0" indent="-2540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Identify next meeting time, date and roles</a:t>
                      </a:r>
                      <a:endParaRPr sz="1800">
                        <a:solidFill>
                          <a:schemeClr val="dk1"/>
                        </a:solidFill>
                        <a:latin typeface="Calibri"/>
                        <a:ea typeface="Calibri"/>
                        <a:cs typeface="Calibri"/>
                        <a:sym typeface="Calibri"/>
                      </a:endParaRPr>
                    </a:p>
                    <a:p>
                      <a:pPr marL="254000" marR="0" lvl="0" indent="-2540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Manage flow of meeting by adhering to agenda</a:t>
                      </a:r>
                      <a:endParaRPr sz="1800">
                        <a:solidFill>
                          <a:schemeClr val="dk1"/>
                        </a:solidFill>
                        <a:latin typeface="Calibri"/>
                        <a:ea typeface="Calibri"/>
                        <a:cs typeface="Calibri"/>
                        <a:sym typeface="Calibri"/>
                      </a:endParaRPr>
                    </a:p>
                    <a:p>
                      <a:pPr marL="254000" marR="0" lvl="0" indent="-2540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Ensure active participation of all team members</a:t>
                      </a:r>
                      <a:endParaRPr sz="1800">
                        <a:solidFill>
                          <a:schemeClr val="dk1"/>
                        </a:solidFill>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479859">
                <a:tc>
                  <a:txBody>
                    <a:bodyPr/>
                    <a:lstStyle/>
                    <a:p>
                      <a:pPr marL="0" marR="0" lvl="0" indent="0" algn="l" rtl="0">
                        <a:lnSpc>
                          <a:spcPct val="115000"/>
                        </a:lnSpc>
                        <a:spcBef>
                          <a:spcPts val="0"/>
                        </a:spcBef>
                        <a:spcAft>
                          <a:spcPts val="0"/>
                        </a:spcAft>
                        <a:buNone/>
                      </a:pPr>
                      <a:r>
                        <a:rPr lang="en" sz="1800" b="1" i="0">
                          <a:solidFill>
                            <a:schemeClr val="dk1"/>
                          </a:solidFill>
                          <a:latin typeface="Calibri"/>
                          <a:ea typeface="Calibri"/>
                          <a:cs typeface="Calibri"/>
                          <a:sym typeface="Calibri"/>
                        </a:rPr>
                        <a:t>Time Keeper</a:t>
                      </a:r>
                      <a:endParaRPr sz="1100">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CCE4"/>
                    </a:solidFill>
                  </a:tcPr>
                </a:tc>
                <a:tc>
                  <a:txBody>
                    <a:bodyPr/>
                    <a:lstStyle/>
                    <a:p>
                      <a:pPr marL="254000" marR="0" lvl="0" indent="-2540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Keep track of time spent on each agenda item.</a:t>
                      </a:r>
                      <a:endParaRPr sz="1100">
                        <a:latin typeface="Calibri"/>
                        <a:ea typeface="Calibri"/>
                        <a:cs typeface="Calibri"/>
                        <a:sym typeface="Calibri"/>
                      </a:endParaRPr>
                    </a:p>
                    <a:p>
                      <a:pPr marL="254000" marR="0" lvl="0" indent="-2540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Give signal if the time for an agenda item has passed. Let the team know the time is up and ask if they would like to add more time to the agenda for this item  </a:t>
                      </a:r>
                      <a:endParaRPr sz="1100">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91953">
                <a:tc>
                  <a:txBody>
                    <a:bodyPr/>
                    <a:lstStyle/>
                    <a:p>
                      <a:pPr marL="0" marR="0" lvl="0" indent="0" algn="l" rtl="0">
                        <a:lnSpc>
                          <a:spcPct val="115000"/>
                        </a:lnSpc>
                        <a:spcBef>
                          <a:spcPts val="0"/>
                        </a:spcBef>
                        <a:spcAft>
                          <a:spcPts val="0"/>
                        </a:spcAft>
                        <a:buNone/>
                      </a:pPr>
                      <a:r>
                        <a:rPr lang="en" sz="1800" b="1">
                          <a:solidFill>
                            <a:schemeClr val="dk1"/>
                          </a:solidFill>
                          <a:latin typeface="Calibri"/>
                          <a:ea typeface="Calibri"/>
                          <a:cs typeface="Calibri"/>
                          <a:sym typeface="Calibri"/>
                        </a:rPr>
                        <a:t>Note</a:t>
                      </a:r>
                      <a:r>
                        <a:rPr lang="en" sz="1800" b="1" i="0">
                          <a:solidFill>
                            <a:schemeClr val="dk1"/>
                          </a:solidFill>
                          <a:latin typeface="Calibri"/>
                          <a:ea typeface="Calibri"/>
                          <a:cs typeface="Calibri"/>
                          <a:sym typeface="Calibri"/>
                        </a:rPr>
                        <a:t> </a:t>
                      </a:r>
                      <a:r>
                        <a:rPr lang="en" sz="1800" b="1">
                          <a:solidFill>
                            <a:schemeClr val="dk1"/>
                          </a:solidFill>
                          <a:latin typeface="Calibri"/>
                          <a:ea typeface="Calibri"/>
                          <a:cs typeface="Calibri"/>
                          <a:sym typeface="Calibri"/>
                        </a:rPr>
                        <a:t>T</a:t>
                      </a:r>
                      <a:r>
                        <a:rPr lang="en" sz="1800" b="1" i="0">
                          <a:solidFill>
                            <a:schemeClr val="dk1"/>
                          </a:solidFill>
                          <a:latin typeface="Calibri"/>
                          <a:ea typeface="Calibri"/>
                          <a:cs typeface="Calibri"/>
                          <a:sym typeface="Calibri"/>
                        </a:rPr>
                        <a:t>aker</a:t>
                      </a:r>
                      <a:endParaRPr sz="1800" b="1" i="0">
                        <a:solidFill>
                          <a:schemeClr val="dk1"/>
                        </a:solidFill>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CCE4"/>
                    </a:solidFill>
                  </a:tcPr>
                </a:tc>
                <a:tc>
                  <a:txBody>
                    <a:bodyPr/>
                    <a:lstStyle/>
                    <a:p>
                      <a:pPr marL="0" marR="0" lvl="0" indent="0" algn="l" rtl="0">
                        <a:lnSpc>
                          <a:spcPct val="115000"/>
                        </a:lnSpc>
                        <a:spcBef>
                          <a:spcPts val="0"/>
                        </a:spcBef>
                        <a:spcAft>
                          <a:spcPts val="0"/>
                        </a:spcAft>
                        <a:buClr>
                          <a:schemeClr val="dk1"/>
                        </a:buClr>
                        <a:buSzPts val="1800"/>
                        <a:buFont typeface="Noto Sans Symbols"/>
                        <a:buNone/>
                      </a:pPr>
                      <a:r>
                        <a:rPr lang="en" sz="1800" dirty="0">
                          <a:solidFill>
                            <a:schemeClr val="dk1"/>
                          </a:solidFill>
                          <a:latin typeface="Calibri"/>
                          <a:ea typeface="Calibri"/>
                          <a:cs typeface="Calibri"/>
                          <a:sym typeface="Calibri"/>
                        </a:rPr>
                        <a:t>Ask for clarification of tasks and complete meeting minutes</a:t>
                      </a:r>
                      <a:endParaRPr sz="1100" dirty="0">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20931">
                <a:tc>
                  <a:txBody>
                    <a:bodyPr/>
                    <a:lstStyle/>
                    <a:p>
                      <a:pPr marL="0" marR="0" lvl="0" indent="0" algn="l" rtl="0">
                        <a:lnSpc>
                          <a:spcPct val="115000"/>
                        </a:lnSpc>
                        <a:spcBef>
                          <a:spcPts val="0"/>
                        </a:spcBef>
                        <a:spcAft>
                          <a:spcPts val="0"/>
                        </a:spcAft>
                        <a:buNone/>
                      </a:pPr>
                      <a:r>
                        <a:rPr lang="en" sz="1800" b="1" i="0">
                          <a:solidFill>
                            <a:schemeClr val="dk1"/>
                          </a:solidFill>
                          <a:latin typeface="Calibri"/>
                          <a:ea typeface="Calibri"/>
                          <a:cs typeface="Calibri"/>
                          <a:sym typeface="Calibri"/>
                        </a:rPr>
                        <a:t>Data Analyst</a:t>
                      </a:r>
                      <a:endParaRPr sz="1100">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CCE4"/>
                    </a:solidFill>
                  </a:tcPr>
                </a:tc>
                <a:tc>
                  <a:txBody>
                    <a:bodyPr/>
                    <a:lstStyle/>
                    <a:p>
                      <a:pPr marL="0" marR="0" lvl="0" indent="0" algn="l" rtl="0">
                        <a:lnSpc>
                          <a:spcPct val="115000"/>
                        </a:lnSpc>
                        <a:spcBef>
                          <a:spcPts val="0"/>
                        </a:spcBef>
                        <a:spcAft>
                          <a:spcPts val="0"/>
                        </a:spcAft>
                        <a:buClr>
                          <a:schemeClr val="dk1"/>
                        </a:buClr>
                        <a:buSzPts val="1800"/>
                        <a:buFont typeface="Noto Sans Symbols"/>
                        <a:buNone/>
                      </a:pPr>
                      <a:r>
                        <a:rPr lang="en" sz="1800" dirty="0">
                          <a:latin typeface="Calibri"/>
                          <a:ea typeface="Calibri"/>
                          <a:cs typeface="Calibri"/>
                          <a:sym typeface="Calibri"/>
                        </a:rPr>
                        <a:t>Leads discussion &amp; answers questions about Data Analyst’s Report &amp; provides additional data requested </a:t>
                      </a:r>
                      <a:endParaRPr sz="1800" dirty="0">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454" name="Google Shape;454;p79"/>
          <p:cNvPicPr preferRelativeResize="0"/>
          <p:nvPr/>
        </p:nvPicPr>
        <p:blipFill>
          <a:blip r:embed="rId3">
            <a:alphaModFix/>
          </a:blip>
          <a:stretch>
            <a:fillRect/>
          </a:stretch>
        </p:blipFill>
        <p:spPr>
          <a:xfrm>
            <a:off x="6622325" y="4777524"/>
            <a:ext cx="2345525" cy="2762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graphicFrame>
        <p:nvGraphicFramePr>
          <p:cNvPr id="459" name="Google Shape;459;p80"/>
          <p:cNvGraphicFramePr/>
          <p:nvPr>
            <p:extLst>
              <p:ext uri="{D42A27DB-BD31-4B8C-83A1-F6EECF244321}">
                <p14:modId xmlns:p14="http://schemas.microsoft.com/office/powerpoint/2010/main" val="3318072261"/>
              </p:ext>
            </p:extLst>
          </p:nvPr>
        </p:nvGraphicFramePr>
        <p:xfrm>
          <a:off x="186813" y="105105"/>
          <a:ext cx="8597733" cy="4840521"/>
        </p:xfrm>
        <a:graphic>
          <a:graphicData uri="http://schemas.openxmlformats.org/drawingml/2006/table">
            <a:tbl>
              <a:tblPr>
                <a:noFill/>
                <a:tableStyleId>{C7B9515C-4D15-4AC5-8435-8B1BA731FEF8}</a:tableStyleId>
              </a:tblPr>
              <a:tblGrid>
                <a:gridCol w="2509023">
                  <a:extLst>
                    <a:ext uri="{9D8B030D-6E8A-4147-A177-3AD203B41FA5}">
                      <a16:colId xmlns:a16="http://schemas.microsoft.com/office/drawing/2014/main" val="20000"/>
                    </a:ext>
                  </a:extLst>
                </a:gridCol>
                <a:gridCol w="6088710">
                  <a:extLst>
                    <a:ext uri="{9D8B030D-6E8A-4147-A177-3AD203B41FA5}">
                      <a16:colId xmlns:a16="http://schemas.microsoft.com/office/drawing/2014/main" val="20001"/>
                    </a:ext>
                  </a:extLst>
                </a:gridCol>
              </a:tblGrid>
              <a:tr h="560019">
                <a:tc gridSpan="2">
                  <a:txBody>
                    <a:bodyPr/>
                    <a:lstStyle/>
                    <a:p>
                      <a:pPr marL="0" marR="0" lvl="0" indent="0" algn="l" rtl="0">
                        <a:lnSpc>
                          <a:spcPct val="115000"/>
                        </a:lnSpc>
                        <a:spcBef>
                          <a:spcPts val="0"/>
                        </a:spcBef>
                        <a:spcAft>
                          <a:spcPts val="0"/>
                        </a:spcAft>
                        <a:buNone/>
                      </a:pPr>
                      <a:r>
                        <a:rPr lang="en" sz="2400" dirty="0">
                          <a:solidFill>
                            <a:schemeClr val="dk1"/>
                          </a:solidFill>
                          <a:latin typeface="Calibri"/>
                          <a:ea typeface="Calibri"/>
                          <a:cs typeface="Calibri"/>
                          <a:sym typeface="Calibri"/>
                        </a:rPr>
                        <a:t>After the Meeting …</a:t>
                      </a:r>
                      <a:endParaRPr sz="2400" dirty="0">
                        <a:solidFill>
                          <a:schemeClr val="dk1"/>
                        </a:solidFill>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AE5F1"/>
                    </a:solidFill>
                  </a:tcPr>
                </a:tc>
                <a:tc hMerge="1">
                  <a:txBody>
                    <a:bodyPr/>
                    <a:lstStyle/>
                    <a:p>
                      <a:pPr marL="0" lvl="0" indent="0" algn="l" rtl="0">
                        <a:spcBef>
                          <a:spcPts val="0"/>
                        </a:spcBef>
                        <a:spcAft>
                          <a:spcPts val="0"/>
                        </a:spcAft>
                        <a:buNone/>
                      </a:pPr>
                      <a:endParaRPr dirty="0"/>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0"/>
                  </a:ext>
                </a:extLst>
              </a:tr>
              <a:tr h="1063780">
                <a:tc>
                  <a:txBody>
                    <a:bodyPr/>
                    <a:lstStyle/>
                    <a:p>
                      <a:pPr marL="0" marR="0" lvl="0" indent="0" algn="l" rtl="0">
                        <a:lnSpc>
                          <a:spcPct val="115000"/>
                        </a:lnSpc>
                        <a:spcBef>
                          <a:spcPts val="0"/>
                        </a:spcBef>
                        <a:spcAft>
                          <a:spcPts val="0"/>
                        </a:spcAft>
                        <a:buNone/>
                      </a:pPr>
                      <a:r>
                        <a:rPr lang="en" sz="2100" b="1" i="0">
                          <a:solidFill>
                            <a:schemeClr val="dk1"/>
                          </a:solidFill>
                          <a:latin typeface="Calibri"/>
                          <a:ea typeface="Calibri"/>
                          <a:cs typeface="Calibri"/>
                          <a:sym typeface="Calibri"/>
                        </a:rPr>
                        <a:t>Facilitator</a:t>
                      </a:r>
                      <a:endParaRPr sz="1100">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CCE4"/>
                    </a:solidFill>
                  </a:tcPr>
                </a:tc>
                <a:tc>
                  <a:txBody>
                    <a:bodyPr/>
                    <a:lstStyle/>
                    <a:p>
                      <a:pPr marL="254000" marR="0" lvl="0" indent="-273050" algn="l" rtl="0">
                        <a:lnSpc>
                          <a:spcPct val="115000"/>
                        </a:lnSpc>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E</a:t>
                      </a:r>
                      <a:r>
                        <a:rPr lang="en" sz="2100">
                          <a:latin typeface="Calibri"/>
                          <a:ea typeface="Calibri"/>
                          <a:cs typeface="Calibri"/>
                          <a:sym typeface="Calibri"/>
                        </a:rPr>
                        <a:t>nsure meeting minutes, goals, data &amp; decisions are shared with stakeholders</a:t>
                      </a:r>
                      <a:endParaRPr>
                        <a:latin typeface="Calibri"/>
                        <a:ea typeface="Calibri"/>
                        <a:cs typeface="Calibri"/>
                        <a:sym typeface="Calibri"/>
                      </a:endParaRPr>
                    </a:p>
                    <a:p>
                      <a:pPr marL="0" marR="0" lvl="0" indent="0" algn="l" rtl="0">
                        <a:lnSpc>
                          <a:spcPct val="115000"/>
                        </a:lnSpc>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08275">
                <a:tc>
                  <a:txBody>
                    <a:bodyPr/>
                    <a:lstStyle/>
                    <a:p>
                      <a:pPr marL="0" marR="0" lvl="0" indent="0" algn="l" rtl="0">
                        <a:lnSpc>
                          <a:spcPct val="115000"/>
                        </a:lnSpc>
                        <a:spcBef>
                          <a:spcPts val="0"/>
                        </a:spcBef>
                        <a:spcAft>
                          <a:spcPts val="0"/>
                        </a:spcAft>
                        <a:buNone/>
                      </a:pPr>
                      <a:r>
                        <a:rPr lang="en" sz="2100" b="1" i="0">
                          <a:solidFill>
                            <a:schemeClr val="dk1"/>
                          </a:solidFill>
                          <a:latin typeface="Calibri"/>
                          <a:ea typeface="Calibri"/>
                          <a:cs typeface="Calibri"/>
                          <a:sym typeface="Calibri"/>
                        </a:rPr>
                        <a:t>Time Keeper</a:t>
                      </a:r>
                      <a:endParaRPr sz="1100">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CCE4"/>
                    </a:solidFill>
                  </a:tcPr>
                </a:tc>
                <a:tc>
                  <a:txBody>
                    <a:bodyPr/>
                    <a:lstStyle/>
                    <a:p>
                      <a:pPr marL="254000" marR="0" lvl="0" indent="-139700" algn="l" rtl="0">
                        <a:lnSpc>
                          <a:spcPct val="115000"/>
                        </a:lnSpc>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872733">
                <a:tc>
                  <a:txBody>
                    <a:bodyPr/>
                    <a:lstStyle/>
                    <a:p>
                      <a:pPr marL="0" marR="0" lvl="0" indent="0" algn="l" rtl="0">
                        <a:lnSpc>
                          <a:spcPct val="115000"/>
                        </a:lnSpc>
                        <a:spcBef>
                          <a:spcPts val="0"/>
                        </a:spcBef>
                        <a:spcAft>
                          <a:spcPts val="0"/>
                        </a:spcAft>
                        <a:buNone/>
                      </a:pPr>
                      <a:r>
                        <a:rPr lang="en" sz="2100" b="1" dirty="0">
                          <a:solidFill>
                            <a:schemeClr val="dk1"/>
                          </a:solidFill>
                          <a:latin typeface="Calibri"/>
                          <a:ea typeface="Calibri"/>
                          <a:cs typeface="Calibri"/>
                          <a:sym typeface="Calibri"/>
                        </a:rPr>
                        <a:t>No</a:t>
                      </a:r>
                      <a:r>
                        <a:rPr lang="en" sz="2100" b="1" i="0" dirty="0">
                          <a:solidFill>
                            <a:schemeClr val="dk1"/>
                          </a:solidFill>
                          <a:latin typeface="Calibri"/>
                          <a:ea typeface="Calibri"/>
                          <a:cs typeface="Calibri"/>
                          <a:sym typeface="Calibri"/>
                        </a:rPr>
                        <a:t>te </a:t>
                      </a:r>
                      <a:r>
                        <a:rPr lang="en" sz="2100" b="1" dirty="0">
                          <a:solidFill>
                            <a:schemeClr val="dk1"/>
                          </a:solidFill>
                          <a:latin typeface="Calibri"/>
                          <a:ea typeface="Calibri"/>
                          <a:cs typeface="Calibri"/>
                          <a:sym typeface="Calibri"/>
                        </a:rPr>
                        <a:t>T</a:t>
                      </a:r>
                      <a:r>
                        <a:rPr lang="en" sz="2100" b="1" i="0" dirty="0">
                          <a:solidFill>
                            <a:schemeClr val="dk1"/>
                          </a:solidFill>
                          <a:latin typeface="Calibri"/>
                          <a:ea typeface="Calibri"/>
                          <a:cs typeface="Calibri"/>
                          <a:sym typeface="Calibri"/>
                        </a:rPr>
                        <a:t>aker</a:t>
                      </a:r>
                      <a:endParaRPr sz="2100" b="1" i="0" dirty="0">
                        <a:solidFill>
                          <a:schemeClr val="dk1"/>
                        </a:solidFill>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CCE4"/>
                    </a:solidFill>
                  </a:tcPr>
                </a:tc>
                <a:tc>
                  <a:txBody>
                    <a:bodyPr/>
                    <a:lstStyle/>
                    <a:p>
                      <a:pPr marL="342900" marR="0" lvl="0" indent="-336550" algn="l" rtl="0">
                        <a:lnSpc>
                          <a:spcPct val="115000"/>
                        </a:lnSpc>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Meeting minutes and problem solving action plan completed</a:t>
                      </a:r>
                      <a:endParaRPr sz="1100">
                        <a:latin typeface="Calibri"/>
                        <a:ea typeface="Calibri"/>
                        <a:cs typeface="Calibri"/>
                        <a:sym typeface="Calibri"/>
                      </a:endParaRPr>
                    </a:p>
                    <a:p>
                      <a:pPr marL="342900" marR="0" lvl="0" indent="-336550" algn="l" rtl="0">
                        <a:lnSpc>
                          <a:spcPct val="115000"/>
                        </a:lnSpc>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Copy of meeting minutes and action plan kept within shared &amp; accessible location and distributed to each member within 24 hours</a:t>
                      </a:r>
                      <a:endParaRPr sz="2100">
                        <a:solidFill>
                          <a:schemeClr val="dk1"/>
                        </a:solidFill>
                        <a:latin typeface="Calibri"/>
                        <a:ea typeface="Calibri"/>
                        <a:cs typeface="Calibri"/>
                        <a:sym typeface="Calibri"/>
                      </a:endParaRPr>
                    </a:p>
                  </a:txBody>
                  <a:tcPr marL="114300" marR="11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35714">
                <a:tc>
                  <a:txBody>
                    <a:bodyPr/>
                    <a:lstStyle/>
                    <a:p>
                      <a:pPr marL="0" marR="0" lvl="0" indent="0" algn="l" rtl="0">
                        <a:lnSpc>
                          <a:spcPct val="115000"/>
                        </a:lnSpc>
                        <a:spcBef>
                          <a:spcPts val="0"/>
                        </a:spcBef>
                        <a:spcAft>
                          <a:spcPts val="0"/>
                        </a:spcAft>
                        <a:buNone/>
                      </a:pPr>
                      <a:r>
                        <a:rPr lang="en" sz="2100" b="1" i="0" dirty="0">
                          <a:solidFill>
                            <a:schemeClr val="dk1"/>
                          </a:solidFill>
                          <a:latin typeface="Calibri"/>
                          <a:ea typeface="Calibri"/>
                          <a:cs typeface="Calibri"/>
                          <a:sym typeface="Calibri"/>
                        </a:rPr>
                        <a:t>Data Analyst</a:t>
                      </a:r>
                      <a:endParaRPr sz="1100" dirty="0">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CCE4"/>
                    </a:solidFill>
                  </a:tcPr>
                </a:tc>
                <a:tc>
                  <a:txBody>
                    <a:bodyPr/>
                    <a:lstStyle/>
                    <a:p>
                      <a:pPr marL="254000" lvl="0" indent="-273050" algn="l" rtl="0">
                        <a:lnSpc>
                          <a:spcPct val="115000"/>
                        </a:lnSpc>
                        <a:spcBef>
                          <a:spcPts val="0"/>
                        </a:spcBef>
                        <a:spcAft>
                          <a:spcPts val="0"/>
                        </a:spcAft>
                        <a:buClr>
                          <a:schemeClr val="dk1"/>
                        </a:buClr>
                        <a:buSzPts val="2100"/>
                        <a:buFont typeface="Calibri"/>
                        <a:buChar char="▪"/>
                      </a:pPr>
                      <a:r>
                        <a:rPr lang="en" sz="2100" dirty="0">
                          <a:solidFill>
                            <a:schemeClr val="dk1"/>
                          </a:solidFill>
                          <a:latin typeface="Calibri"/>
                          <a:ea typeface="Calibri"/>
                          <a:cs typeface="Calibri"/>
                          <a:sym typeface="Calibri"/>
                        </a:rPr>
                        <a:t>Ensures data is accurately reported out and kept updated</a:t>
                      </a:r>
                      <a:endParaRPr sz="800" dirty="0">
                        <a:latin typeface="Calibri"/>
                        <a:ea typeface="Calibri"/>
                        <a:cs typeface="Calibri"/>
                        <a:sym typeface="Calibri"/>
                      </a:endParaRPr>
                    </a:p>
                  </a:txBody>
                  <a:tcPr marL="60500" marR="605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460" name="Google Shape;460;p80"/>
          <p:cNvPicPr preferRelativeResize="0"/>
          <p:nvPr/>
        </p:nvPicPr>
        <p:blipFill>
          <a:blip r:embed="rId3">
            <a:alphaModFix/>
          </a:blip>
          <a:stretch>
            <a:fillRect/>
          </a:stretch>
        </p:blipFill>
        <p:spPr>
          <a:xfrm>
            <a:off x="6722275" y="4824199"/>
            <a:ext cx="2345525" cy="2762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64"/>
        <p:cNvGrpSpPr/>
        <p:nvPr/>
      </p:nvGrpSpPr>
      <p:grpSpPr>
        <a:xfrm>
          <a:off x="0" y="0"/>
          <a:ext cx="0" cy="0"/>
          <a:chOff x="0" y="0"/>
          <a:chExt cx="0" cy="0"/>
        </a:xfrm>
      </p:grpSpPr>
      <p:sp>
        <p:nvSpPr>
          <p:cNvPr id="465" name="Google Shape;465;p81"/>
          <p:cNvSpPr txBox="1">
            <a:spLocks noGrp="1"/>
          </p:cNvSpPr>
          <p:nvPr>
            <p:ph type="title"/>
          </p:nvPr>
        </p:nvSpPr>
        <p:spPr>
          <a:xfrm>
            <a:off x="332200" y="346625"/>
            <a:ext cx="6249000" cy="1114500"/>
          </a:xfrm>
          <a:prstGeom prst="rect">
            <a:avLst/>
          </a:prstGeom>
          <a:solidFill>
            <a:srgbClr val="CFE2F3"/>
          </a:solidFill>
        </p:spPr>
        <p:txBody>
          <a:bodyPr spcFirstLastPara="1" wrap="square" lIns="68575" tIns="34275" rIns="68575" bIns="34275" anchor="t" anchorCtr="0">
            <a:normAutofit/>
          </a:bodyPr>
          <a:lstStyle/>
          <a:p>
            <a:pPr lvl="0">
              <a:lnSpc>
                <a:spcPct val="90000"/>
              </a:lnSpc>
              <a:spcBef>
                <a:spcPts val="500"/>
              </a:spcBef>
            </a:pPr>
            <a:r>
              <a:rPr lang="en" sz="3600" b="1" dirty="0">
                <a:solidFill>
                  <a:srgbClr val="1F497D"/>
                </a:solidFill>
                <a:effectLst>
                  <a:outerShdw blurRad="50800" dist="38100" algn="l" rotWithShape="0">
                    <a:prstClr val="black">
                      <a:alpha val="40000"/>
                    </a:prstClr>
                  </a:outerShdw>
                </a:effectLst>
                <a:latin typeface="Verdana"/>
                <a:ea typeface="Verdana"/>
                <a:cs typeface="Verdana"/>
                <a:sym typeface="Verdana"/>
              </a:rPr>
              <a:t>Team Time </a:t>
            </a:r>
            <a:endParaRPr sz="3600" b="1" dirty="0">
              <a:solidFill>
                <a:srgbClr val="1F497D"/>
              </a:solidFill>
              <a:latin typeface="Verdana"/>
              <a:ea typeface="Verdana"/>
              <a:cs typeface="Verdana"/>
              <a:sym typeface="Verdana"/>
            </a:endParaRPr>
          </a:p>
        </p:txBody>
      </p:sp>
      <p:sp>
        <p:nvSpPr>
          <p:cNvPr id="466" name="Google Shape;466;p81"/>
          <p:cNvSpPr txBox="1">
            <a:spLocks noGrp="1"/>
          </p:cNvSpPr>
          <p:nvPr>
            <p:ph type="body" idx="1"/>
          </p:nvPr>
        </p:nvSpPr>
        <p:spPr>
          <a:xfrm>
            <a:off x="128300" y="1119150"/>
            <a:ext cx="8820900" cy="3493200"/>
          </a:xfrm>
          <a:prstGeom prst="rect">
            <a:avLst/>
          </a:prstGeom>
        </p:spPr>
        <p:txBody>
          <a:bodyPr spcFirstLastPara="1" wrap="square" lIns="68575" tIns="34275" rIns="68575" bIns="34275" anchor="t" anchorCtr="0">
            <a:normAutofit fontScale="92500" lnSpcReduction="10000"/>
          </a:bodyPr>
          <a:lstStyle/>
          <a:p>
            <a:pPr marL="914400" lvl="0" indent="0" algn="l" rtl="0">
              <a:lnSpc>
                <a:spcPct val="84000"/>
              </a:lnSpc>
              <a:spcBef>
                <a:spcPts val="500"/>
              </a:spcBef>
              <a:spcAft>
                <a:spcPts val="0"/>
              </a:spcAft>
              <a:buNone/>
            </a:pPr>
            <a:br>
              <a:rPr lang="en" dirty="0">
                <a:solidFill>
                  <a:schemeClr val="dk1"/>
                </a:solidFill>
              </a:rPr>
            </a:br>
            <a:endParaRPr sz="2300" dirty="0">
              <a:solidFill>
                <a:srgbClr val="000000"/>
              </a:solidFill>
            </a:endParaRPr>
          </a:p>
          <a:p>
            <a:pPr marL="914400" lvl="0" indent="-381000" algn="l" rtl="0">
              <a:lnSpc>
                <a:spcPct val="84000"/>
              </a:lnSpc>
              <a:spcBef>
                <a:spcPts val="500"/>
              </a:spcBef>
              <a:spcAft>
                <a:spcPts val="0"/>
              </a:spcAft>
              <a:buClr>
                <a:srgbClr val="000000"/>
              </a:buClr>
              <a:buSzPts val="2400"/>
              <a:buChar char="●"/>
            </a:pPr>
            <a:r>
              <a:rPr lang="en" sz="2400" dirty="0">
                <a:solidFill>
                  <a:srgbClr val="000000"/>
                </a:solidFill>
              </a:rPr>
              <a:t>Refer to activity #7 in your Teaming Module Companion Guide </a:t>
            </a:r>
            <a:endParaRPr sz="2400" dirty="0">
              <a:solidFill>
                <a:srgbClr val="000000"/>
              </a:solidFill>
            </a:endParaRPr>
          </a:p>
          <a:p>
            <a:pPr marL="914400" lvl="0" indent="-381000" algn="l" rtl="0">
              <a:lnSpc>
                <a:spcPct val="84000"/>
              </a:lnSpc>
              <a:spcBef>
                <a:spcPts val="0"/>
              </a:spcBef>
              <a:spcAft>
                <a:spcPts val="0"/>
              </a:spcAft>
              <a:buClr>
                <a:srgbClr val="000000"/>
              </a:buClr>
              <a:buSzPts val="2400"/>
              <a:buChar char="●"/>
            </a:pPr>
            <a:r>
              <a:rPr lang="en" sz="2400" dirty="0">
                <a:solidFill>
                  <a:srgbClr val="000000"/>
                </a:solidFill>
              </a:rPr>
              <a:t>Review team meeting core roles and identify individual team members who will serve in these roles </a:t>
            </a:r>
            <a:endParaRPr sz="2400" dirty="0">
              <a:solidFill>
                <a:srgbClr val="000000"/>
              </a:solidFill>
            </a:endParaRPr>
          </a:p>
          <a:p>
            <a:pPr marL="914400" lvl="0" indent="-381000" algn="l" rtl="0">
              <a:lnSpc>
                <a:spcPct val="84000"/>
              </a:lnSpc>
              <a:spcBef>
                <a:spcPts val="0"/>
              </a:spcBef>
              <a:spcAft>
                <a:spcPts val="0"/>
              </a:spcAft>
              <a:buClr>
                <a:srgbClr val="000000"/>
              </a:buClr>
              <a:buSzPts val="2400"/>
              <a:buChar char="●"/>
            </a:pPr>
            <a:r>
              <a:rPr lang="en" sz="2400" dirty="0">
                <a:solidFill>
                  <a:srgbClr val="000000"/>
                </a:solidFill>
              </a:rPr>
              <a:t>Be thoughtful about individual strengths, interests, and capacity</a:t>
            </a:r>
            <a:endParaRPr sz="2400" dirty="0">
              <a:solidFill>
                <a:srgbClr val="000000"/>
              </a:solidFill>
            </a:endParaRPr>
          </a:p>
          <a:p>
            <a:pPr marL="914400" lvl="0" indent="-381000" algn="l" rtl="0">
              <a:lnSpc>
                <a:spcPct val="84000"/>
              </a:lnSpc>
              <a:spcBef>
                <a:spcPts val="0"/>
              </a:spcBef>
              <a:spcAft>
                <a:spcPts val="0"/>
              </a:spcAft>
              <a:buClr>
                <a:srgbClr val="000000"/>
              </a:buClr>
              <a:buSzPts val="2400"/>
              <a:buChar char="●"/>
            </a:pPr>
            <a:r>
              <a:rPr lang="en" sz="2400" dirty="0">
                <a:solidFill>
                  <a:srgbClr val="000000"/>
                </a:solidFill>
              </a:rPr>
              <a:t>Don’t forget to identify a back-up for each role! </a:t>
            </a:r>
            <a:endParaRPr sz="2400" dirty="0">
              <a:solidFill>
                <a:srgbClr val="000000"/>
              </a:solidFill>
            </a:endParaRPr>
          </a:p>
          <a:p>
            <a:pPr marL="0" lvl="0" indent="0" algn="l" rtl="0">
              <a:lnSpc>
                <a:spcPct val="84000"/>
              </a:lnSpc>
              <a:spcBef>
                <a:spcPts val="500"/>
              </a:spcBef>
              <a:spcAft>
                <a:spcPts val="0"/>
              </a:spcAft>
              <a:buNone/>
            </a:pPr>
            <a:endParaRPr sz="2400" i="1" dirty="0">
              <a:solidFill>
                <a:srgbClr val="000000"/>
              </a:solidFill>
            </a:endParaRPr>
          </a:p>
          <a:p>
            <a:pPr marL="0" lvl="0" indent="0" algn="ctr" rtl="0">
              <a:lnSpc>
                <a:spcPct val="84000"/>
              </a:lnSpc>
              <a:spcBef>
                <a:spcPts val="500"/>
              </a:spcBef>
              <a:spcAft>
                <a:spcPts val="0"/>
              </a:spcAft>
              <a:buNone/>
            </a:pPr>
            <a:r>
              <a:rPr lang="en" sz="2400" b="1" i="1" dirty="0">
                <a:solidFill>
                  <a:srgbClr val="000000"/>
                </a:solidFill>
              </a:rPr>
              <a:t>Remember that these roles are fluid - they are not set in stone forever and should be revisited and reexamined </a:t>
            </a:r>
            <a:r>
              <a:rPr lang="en" sz="1900" b="1" dirty="0">
                <a:solidFill>
                  <a:srgbClr val="000000"/>
                </a:solidFill>
              </a:rPr>
              <a:t> </a:t>
            </a:r>
            <a:r>
              <a:rPr lang="en" sz="1800" b="1" dirty="0">
                <a:solidFill>
                  <a:srgbClr val="000000"/>
                </a:solidFill>
              </a:rPr>
              <a:t> </a:t>
            </a:r>
            <a:br>
              <a:rPr lang="en" sz="1800" b="1" dirty="0">
                <a:solidFill>
                  <a:schemeClr val="dk1"/>
                </a:solidFill>
              </a:rPr>
            </a:br>
            <a:endParaRPr sz="1800" b="1" dirty="0">
              <a:solidFill>
                <a:schemeClr val="dk1"/>
              </a:solidFill>
            </a:endParaRPr>
          </a:p>
          <a:p>
            <a:pPr marL="0" lvl="0" indent="0" algn="l" rtl="0">
              <a:lnSpc>
                <a:spcPct val="84000"/>
              </a:lnSpc>
              <a:spcBef>
                <a:spcPts val="500"/>
              </a:spcBef>
              <a:spcAft>
                <a:spcPts val="0"/>
              </a:spcAft>
              <a:buNone/>
            </a:pPr>
            <a:endParaRPr b="1" dirty="0">
              <a:solidFill>
                <a:schemeClr val="dk1"/>
              </a:solidFill>
            </a:endParaRPr>
          </a:p>
        </p:txBody>
      </p:sp>
      <p:pic>
        <p:nvPicPr>
          <p:cNvPr id="467" name="Google Shape;467;p81"/>
          <p:cNvPicPr preferRelativeResize="0"/>
          <p:nvPr/>
        </p:nvPicPr>
        <p:blipFill>
          <a:blip r:embed="rId3">
            <a:alphaModFix/>
          </a:blip>
          <a:stretch>
            <a:fillRect/>
          </a:stretch>
        </p:blipFill>
        <p:spPr>
          <a:xfrm>
            <a:off x="6654201" y="111150"/>
            <a:ext cx="2294949" cy="1285175"/>
          </a:xfrm>
          <a:prstGeom prst="rect">
            <a:avLst/>
          </a:prstGeom>
          <a:noFill/>
          <a:ln>
            <a:noFill/>
          </a:ln>
        </p:spPr>
      </p:pic>
      <p:pic>
        <p:nvPicPr>
          <p:cNvPr id="468" name="Google Shape;468;p81"/>
          <p:cNvPicPr preferRelativeResize="0"/>
          <p:nvPr/>
        </p:nvPicPr>
        <p:blipFill>
          <a:blip r:embed="rId4">
            <a:alphaModFix/>
          </a:blip>
          <a:stretch>
            <a:fillRect/>
          </a:stretch>
        </p:blipFill>
        <p:spPr>
          <a:xfrm>
            <a:off x="7924919" y="4229375"/>
            <a:ext cx="1056701" cy="802975"/>
          </a:xfrm>
          <a:prstGeom prst="rect">
            <a:avLst/>
          </a:prstGeom>
          <a:noFill/>
          <a:ln w="9525" cap="flat" cmpd="sng">
            <a:solidFill>
              <a:schemeClr val="dk1"/>
            </a:solidFill>
            <a:prstDash val="solid"/>
            <a:round/>
            <a:headEnd type="none" w="sm" len="sm"/>
            <a:tailEnd type="none" w="sm" len="sm"/>
          </a:ln>
        </p:spPr>
      </p:pic>
      <p:sp>
        <p:nvSpPr>
          <p:cNvPr id="469" name="Google Shape;469;p81"/>
          <p:cNvSpPr txBox="1"/>
          <p:nvPr/>
        </p:nvSpPr>
        <p:spPr>
          <a:xfrm>
            <a:off x="7388199" y="4547443"/>
            <a:ext cx="5043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dirty="0">
                <a:solidFill>
                  <a:srgbClr val="FF0000"/>
                </a:solidFill>
                <a:latin typeface="Proxima Nova"/>
                <a:ea typeface="Proxima Nova"/>
                <a:cs typeface="Proxima Nova"/>
                <a:sym typeface="Proxima Nova"/>
              </a:rPr>
              <a:t>7</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82"/>
          <p:cNvSpPr txBox="1">
            <a:spLocks noGrp="1"/>
          </p:cNvSpPr>
          <p:nvPr>
            <p:ph type="title"/>
          </p:nvPr>
        </p:nvSpPr>
        <p:spPr>
          <a:xfrm>
            <a:off x="1028700" y="514350"/>
            <a:ext cx="7200900" cy="1114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b="1">
                <a:solidFill>
                  <a:srgbClr val="1F497D"/>
                </a:solidFill>
                <a:latin typeface="Verdana"/>
                <a:ea typeface="Verdana"/>
                <a:cs typeface="Verdana"/>
                <a:sym typeface="Verdana"/>
              </a:rPr>
              <a:t>Team Organization </a:t>
            </a:r>
            <a:endParaRPr b="1">
              <a:solidFill>
                <a:srgbClr val="1F497D"/>
              </a:solidFill>
              <a:latin typeface="Verdana"/>
              <a:ea typeface="Verdana"/>
              <a:cs typeface="Verdana"/>
              <a:sym typeface="Verdana"/>
            </a:endParaRPr>
          </a:p>
          <a:p>
            <a:pPr marL="0" lvl="0" indent="0" algn="l" rtl="0">
              <a:spcBef>
                <a:spcPts val="0"/>
              </a:spcBef>
              <a:spcAft>
                <a:spcPts val="0"/>
              </a:spcAft>
              <a:buNone/>
            </a:pPr>
            <a:r>
              <a:rPr lang="en" sz="2700" b="1">
                <a:solidFill>
                  <a:srgbClr val="1F497D"/>
                </a:solidFill>
                <a:latin typeface="Verdana"/>
                <a:ea typeface="Verdana"/>
                <a:cs typeface="Verdana"/>
                <a:sym typeface="Verdana"/>
              </a:rPr>
              <a:t>(write it down!)</a:t>
            </a:r>
            <a:endParaRPr sz="2700" b="1">
              <a:solidFill>
                <a:srgbClr val="1F497D"/>
              </a:solidFill>
              <a:latin typeface="Verdana"/>
              <a:ea typeface="Verdana"/>
              <a:cs typeface="Verdana"/>
              <a:sym typeface="Verdana"/>
            </a:endParaRPr>
          </a:p>
        </p:txBody>
      </p:sp>
      <p:sp>
        <p:nvSpPr>
          <p:cNvPr id="475" name="Google Shape;475;p82"/>
          <p:cNvSpPr txBox="1">
            <a:spLocks noGrp="1"/>
          </p:cNvSpPr>
          <p:nvPr>
            <p:ph type="body" idx="1"/>
          </p:nvPr>
        </p:nvSpPr>
        <p:spPr>
          <a:xfrm>
            <a:off x="1028700" y="1714500"/>
            <a:ext cx="7200900" cy="2686200"/>
          </a:xfrm>
          <a:prstGeom prst="rect">
            <a:avLst/>
          </a:prstGeom>
        </p:spPr>
        <p:txBody>
          <a:bodyPr spcFirstLastPara="1" wrap="square" lIns="68575" tIns="34275" rIns="68575" bIns="34275" anchor="t" anchorCtr="0">
            <a:normAutofit lnSpcReduction="10000"/>
          </a:bodyPr>
          <a:lstStyle/>
          <a:p>
            <a:pPr marL="457200" lvl="0" indent="-355600" algn="l" rtl="0">
              <a:spcBef>
                <a:spcPts val="800"/>
              </a:spcBef>
              <a:spcAft>
                <a:spcPts val="0"/>
              </a:spcAft>
              <a:buClr>
                <a:srgbClr val="000000"/>
              </a:buClr>
              <a:buSzPts val="2000"/>
              <a:buChar char="■"/>
            </a:pPr>
            <a:r>
              <a:rPr lang="en" sz="2400">
                <a:solidFill>
                  <a:srgbClr val="000000"/>
                </a:solidFill>
              </a:rPr>
              <a:t>Member Names/Attendance/Roles  </a:t>
            </a:r>
            <a:endParaRPr sz="2400">
              <a:solidFill>
                <a:srgbClr val="000000"/>
              </a:solidFill>
            </a:endParaRPr>
          </a:p>
          <a:p>
            <a:pPr marL="457200" lvl="0" indent="-355600" algn="l" rtl="0">
              <a:spcBef>
                <a:spcPts val="0"/>
              </a:spcBef>
              <a:spcAft>
                <a:spcPts val="0"/>
              </a:spcAft>
              <a:buClr>
                <a:srgbClr val="000000"/>
              </a:buClr>
              <a:buSzPts val="2000"/>
              <a:buChar char="■"/>
            </a:pPr>
            <a:r>
              <a:rPr lang="en" sz="2400">
                <a:solidFill>
                  <a:srgbClr val="000000"/>
                </a:solidFill>
              </a:rPr>
              <a:t>Team Shared Expectations  </a:t>
            </a:r>
            <a:endParaRPr sz="2400">
              <a:solidFill>
                <a:srgbClr val="000000"/>
              </a:solidFill>
            </a:endParaRPr>
          </a:p>
          <a:p>
            <a:pPr marL="457200" lvl="0" indent="-355600" algn="l" rtl="0">
              <a:spcBef>
                <a:spcPts val="0"/>
              </a:spcBef>
              <a:spcAft>
                <a:spcPts val="0"/>
              </a:spcAft>
              <a:buClr>
                <a:srgbClr val="000000"/>
              </a:buClr>
              <a:buSzPts val="2000"/>
              <a:buChar char="■"/>
            </a:pPr>
            <a:r>
              <a:rPr lang="en" sz="2400">
                <a:solidFill>
                  <a:srgbClr val="000000"/>
                </a:solidFill>
              </a:rPr>
              <a:t>Agenda Items (and allotted time) </a:t>
            </a:r>
            <a:endParaRPr sz="2400">
              <a:solidFill>
                <a:srgbClr val="000000"/>
              </a:solidFill>
            </a:endParaRPr>
          </a:p>
          <a:p>
            <a:pPr marL="457200" lvl="0" indent="-355600" algn="l" rtl="0">
              <a:spcBef>
                <a:spcPts val="0"/>
              </a:spcBef>
              <a:spcAft>
                <a:spcPts val="0"/>
              </a:spcAft>
              <a:buClr>
                <a:srgbClr val="000000"/>
              </a:buClr>
              <a:buSzPts val="2000"/>
              <a:buChar char="■"/>
            </a:pPr>
            <a:r>
              <a:rPr lang="en" sz="2400">
                <a:solidFill>
                  <a:srgbClr val="000000"/>
                </a:solidFill>
              </a:rPr>
              <a:t>Progress Updates </a:t>
            </a:r>
            <a:endParaRPr sz="2400">
              <a:solidFill>
                <a:srgbClr val="000000"/>
              </a:solidFill>
            </a:endParaRPr>
          </a:p>
          <a:p>
            <a:pPr marL="457200" lvl="0" indent="-355600" algn="l" rtl="0">
              <a:spcBef>
                <a:spcPts val="0"/>
              </a:spcBef>
              <a:spcAft>
                <a:spcPts val="0"/>
              </a:spcAft>
              <a:buClr>
                <a:srgbClr val="000000"/>
              </a:buClr>
              <a:buSzPts val="2000"/>
              <a:buChar char="■"/>
            </a:pPr>
            <a:r>
              <a:rPr lang="en" sz="2400">
                <a:solidFill>
                  <a:srgbClr val="000000"/>
                </a:solidFill>
              </a:rPr>
              <a:t>Action Planning </a:t>
            </a:r>
            <a:endParaRPr sz="2400">
              <a:solidFill>
                <a:srgbClr val="000000"/>
              </a:solidFill>
            </a:endParaRPr>
          </a:p>
          <a:p>
            <a:pPr marL="457200" lvl="0" indent="-355600" algn="l" rtl="0">
              <a:spcBef>
                <a:spcPts val="0"/>
              </a:spcBef>
              <a:spcAft>
                <a:spcPts val="0"/>
              </a:spcAft>
              <a:buClr>
                <a:srgbClr val="000000"/>
              </a:buClr>
              <a:buSzPts val="2000"/>
              <a:buChar char="■"/>
            </a:pPr>
            <a:r>
              <a:rPr lang="en" sz="2400">
                <a:solidFill>
                  <a:srgbClr val="000000"/>
                </a:solidFill>
              </a:rPr>
              <a:t>Organizational/Housekeeping Task List </a:t>
            </a:r>
            <a:endParaRPr sz="2400">
              <a:solidFill>
                <a:srgbClr val="000000"/>
              </a:solidFill>
            </a:endParaRPr>
          </a:p>
          <a:p>
            <a:pPr marL="457200" lvl="0" indent="-355600" algn="l" rtl="0">
              <a:spcBef>
                <a:spcPts val="0"/>
              </a:spcBef>
              <a:spcAft>
                <a:spcPts val="0"/>
              </a:spcAft>
              <a:buClr>
                <a:srgbClr val="000000"/>
              </a:buClr>
              <a:buSzPts val="2000"/>
              <a:buChar char="■"/>
            </a:pPr>
            <a:r>
              <a:rPr lang="en" sz="2400">
                <a:solidFill>
                  <a:srgbClr val="000000"/>
                </a:solidFill>
              </a:rPr>
              <a:t>Plans for Next Meeting </a:t>
            </a:r>
            <a:endParaRPr sz="2400">
              <a:solidFill>
                <a:srgbClr val="000000"/>
              </a:solidFill>
            </a:endParaRPr>
          </a:p>
          <a:p>
            <a:pPr marL="457200" lvl="0" indent="-355600" algn="l" rtl="0">
              <a:spcBef>
                <a:spcPts val="0"/>
              </a:spcBef>
              <a:spcAft>
                <a:spcPts val="0"/>
              </a:spcAft>
              <a:buClr>
                <a:srgbClr val="000000"/>
              </a:buClr>
              <a:buSzPts val="2000"/>
              <a:buChar char="■"/>
            </a:pPr>
            <a:r>
              <a:rPr lang="en" sz="2400">
                <a:solidFill>
                  <a:srgbClr val="000000"/>
                </a:solidFill>
              </a:rPr>
              <a:t>Prompts for Evaluation &amp; Self-Reflection</a:t>
            </a:r>
            <a:endParaRPr sz="2400">
              <a:solidFill>
                <a:srgbClr val="000000"/>
              </a:solidFill>
            </a:endParaRPr>
          </a:p>
        </p:txBody>
      </p:sp>
      <p:pic>
        <p:nvPicPr>
          <p:cNvPr id="476" name="Google Shape;476;p82"/>
          <p:cNvPicPr preferRelativeResize="0"/>
          <p:nvPr/>
        </p:nvPicPr>
        <p:blipFill>
          <a:blip r:embed="rId3">
            <a:alphaModFix/>
          </a:blip>
          <a:stretch>
            <a:fillRect/>
          </a:stretch>
        </p:blipFill>
        <p:spPr>
          <a:xfrm>
            <a:off x="7296625" y="285725"/>
            <a:ext cx="1571750" cy="15717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80"/>
        <p:cNvGrpSpPr/>
        <p:nvPr/>
      </p:nvGrpSpPr>
      <p:grpSpPr>
        <a:xfrm>
          <a:off x="0" y="0"/>
          <a:ext cx="0" cy="0"/>
          <a:chOff x="0" y="0"/>
          <a:chExt cx="0" cy="0"/>
        </a:xfrm>
      </p:grpSpPr>
      <p:sp>
        <p:nvSpPr>
          <p:cNvPr id="481" name="Google Shape;481;p83"/>
          <p:cNvSpPr txBox="1">
            <a:spLocks noGrp="1"/>
          </p:cNvSpPr>
          <p:nvPr>
            <p:ph type="title"/>
          </p:nvPr>
        </p:nvSpPr>
        <p:spPr>
          <a:xfrm>
            <a:off x="332200" y="346625"/>
            <a:ext cx="6249000" cy="1114500"/>
          </a:xfrm>
          <a:prstGeom prst="rect">
            <a:avLst/>
          </a:prstGeom>
          <a:solidFill>
            <a:srgbClr val="CFE2F3"/>
          </a:solidFill>
        </p:spPr>
        <p:txBody>
          <a:bodyPr spcFirstLastPara="1" wrap="square" lIns="68575" tIns="34275" rIns="68575" bIns="34275" anchor="t" anchorCtr="0">
            <a:normAutofit/>
          </a:bodyPr>
          <a:lstStyle/>
          <a:p>
            <a:pPr lvl="0">
              <a:lnSpc>
                <a:spcPct val="90000"/>
              </a:lnSpc>
              <a:spcBef>
                <a:spcPts val="500"/>
              </a:spcBef>
            </a:pPr>
            <a:r>
              <a:rPr lang="en" sz="3600" b="1" dirty="0">
                <a:solidFill>
                  <a:srgbClr val="1F497D"/>
                </a:solidFill>
                <a:effectLst>
                  <a:outerShdw blurRad="50800" dist="38100" algn="l" rotWithShape="0">
                    <a:prstClr val="black">
                      <a:alpha val="40000"/>
                    </a:prstClr>
                  </a:outerShdw>
                </a:effectLst>
                <a:latin typeface="Verdana"/>
                <a:ea typeface="Verdana"/>
                <a:cs typeface="Verdana"/>
                <a:sym typeface="Verdana"/>
              </a:rPr>
              <a:t>Team Time </a:t>
            </a:r>
            <a:endParaRPr sz="3600" b="1" dirty="0">
              <a:solidFill>
                <a:srgbClr val="1F497D"/>
              </a:solidFill>
              <a:latin typeface="Verdana"/>
              <a:ea typeface="Verdana"/>
              <a:cs typeface="Verdana"/>
              <a:sym typeface="Verdana"/>
            </a:endParaRPr>
          </a:p>
        </p:txBody>
      </p:sp>
      <p:sp>
        <p:nvSpPr>
          <p:cNvPr id="482" name="Google Shape;482;p83"/>
          <p:cNvSpPr txBox="1">
            <a:spLocks noGrp="1"/>
          </p:cNvSpPr>
          <p:nvPr>
            <p:ph type="body" idx="1"/>
          </p:nvPr>
        </p:nvSpPr>
        <p:spPr>
          <a:xfrm>
            <a:off x="128300" y="1119150"/>
            <a:ext cx="7775700" cy="3493200"/>
          </a:xfrm>
          <a:prstGeom prst="rect">
            <a:avLst/>
          </a:prstGeom>
        </p:spPr>
        <p:txBody>
          <a:bodyPr spcFirstLastPara="1" wrap="square" lIns="68575" tIns="34275" rIns="68575" bIns="34275" anchor="t" anchorCtr="0">
            <a:normAutofit/>
          </a:bodyPr>
          <a:lstStyle/>
          <a:p>
            <a:pPr marL="914400" lvl="0" indent="0" algn="l" rtl="0">
              <a:lnSpc>
                <a:spcPct val="84000"/>
              </a:lnSpc>
              <a:spcBef>
                <a:spcPts val="500"/>
              </a:spcBef>
              <a:spcAft>
                <a:spcPts val="0"/>
              </a:spcAft>
              <a:buNone/>
            </a:pPr>
            <a:br>
              <a:rPr lang="en">
                <a:solidFill>
                  <a:schemeClr val="dk1"/>
                </a:solidFill>
              </a:rPr>
            </a:br>
            <a:endParaRPr sz="2300">
              <a:solidFill>
                <a:srgbClr val="000000"/>
              </a:solidFill>
            </a:endParaRPr>
          </a:p>
          <a:p>
            <a:pPr marL="914400" lvl="0" indent="0" algn="l" rtl="0">
              <a:lnSpc>
                <a:spcPct val="84000"/>
              </a:lnSpc>
              <a:spcBef>
                <a:spcPts val="500"/>
              </a:spcBef>
              <a:spcAft>
                <a:spcPts val="0"/>
              </a:spcAft>
              <a:buNone/>
            </a:pPr>
            <a:endParaRPr sz="2300">
              <a:solidFill>
                <a:srgbClr val="000000"/>
              </a:solidFill>
            </a:endParaRPr>
          </a:p>
          <a:p>
            <a:pPr marL="457200" lvl="0" indent="-374650" algn="l" rtl="0">
              <a:lnSpc>
                <a:spcPct val="115000"/>
              </a:lnSpc>
              <a:spcBef>
                <a:spcPts val="0"/>
              </a:spcBef>
              <a:spcAft>
                <a:spcPts val="0"/>
              </a:spcAft>
              <a:buClr>
                <a:srgbClr val="000000"/>
              </a:buClr>
              <a:buSzPts val="2300"/>
              <a:buChar char="●"/>
            </a:pPr>
            <a:r>
              <a:rPr lang="en" sz="2300">
                <a:solidFill>
                  <a:srgbClr val="000000"/>
                </a:solidFill>
              </a:rPr>
              <a:t>Refer to </a:t>
            </a:r>
            <a:r>
              <a:rPr lang="en" sz="2300" b="1">
                <a:solidFill>
                  <a:srgbClr val="000000"/>
                </a:solidFill>
              </a:rPr>
              <a:t>activity #8</a:t>
            </a:r>
            <a:r>
              <a:rPr lang="en" sz="2300">
                <a:solidFill>
                  <a:srgbClr val="000000"/>
                </a:solidFill>
              </a:rPr>
              <a:t> in your companion guide</a:t>
            </a:r>
            <a:endParaRPr sz="2300">
              <a:solidFill>
                <a:srgbClr val="000000"/>
              </a:solidFill>
            </a:endParaRPr>
          </a:p>
          <a:p>
            <a:pPr marL="457200" lvl="0" indent="-374650" algn="l" rtl="0">
              <a:lnSpc>
                <a:spcPct val="115000"/>
              </a:lnSpc>
              <a:spcBef>
                <a:spcPts val="0"/>
              </a:spcBef>
              <a:spcAft>
                <a:spcPts val="0"/>
              </a:spcAft>
              <a:buClr>
                <a:srgbClr val="000000"/>
              </a:buClr>
              <a:buSzPts val="2300"/>
              <a:buChar char="●"/>
            </a:pPr>
            <a:r>
              <a:rPr lang="en" sz="2300">
                <a:solidFill>
                  <a:srgbClr val="000000"/>
                </a:solidFill>
              </a:rPr>
              <a:t>Review the Team Meeting Agenda Template</a:t>
            </a:r>
            <a:endParaRPr sz="2300">
              <a:solidFill>
                <a:srgbClr val="000000"/>
              </a:solidFill>
            </a:endParaRPr>
          </a:p>
          <a:p>
            <a:pPr marL="457200" lvl="0" indent="-374650" algn="l" rtl="0">
              <a:lnSpc>
                <a:spcPct val="115000"/>
              </a:lnSpc>
              <a:spcBef>
                <a:spcPts val="0"/>
              </a:spcBef>
              <a:spcAft>
                <a:spcPts val="0"/>
              </a:spcAft>
              <a:buClr>
                <a:srgbClr val="000000"/>
              </a:buClr>
              <a:buSzPts val="2300"/>
              <a:buChar char="●"/>
            </a:pPr>
            <a:r>
              <a:rPr lang="en" sz="2300">
                <a:solidFill>
                  <a:srgbClr val="000000"/>
                </a:solidFill>
              </a:rPr>
              <a:t>Adapt to fit your team’s needs and commit to using this structure regularly   </a:t>
            </a:r>
            <a:endParaRPr sz="2300">
              <a:solidFill>
                <a:srgbClr val="000000"/>
              </a:solidFill>
            </a:endParaRPr>
          </a:p>
          <a:p>
            <a:pPr marL="0" lvl="0" indent="0" algn="ctr" rtl="0">
              <a:lnSpc>
                <a:spcPct val="84000"/>
              </a:lnSpc>
              <a:spcBef>
                <a:spcPts val="1200"/>
              </a:spcBef>
              <a:spcAft>
                <a:spcPts val="0"/>
              </a:spcAft>
              <a:buNone/>
            </a:pPr>
            <a:r>
              <a:rPr lang="en" sz="1800" b="1">
                <a:solidFill>
                  <a:srgbClr val="000000"/>
                </a:solidFill>
              </a:rPr>
              <a:t> </a:t>
            </a:r>
            <a:br>
              <a:rPr lang="en" sz="1800" b="1">
                <a:solidFill>
                  <a:schemeClr val="dk1"/>
                </a:solidFill>
              </a:rPr>
            </a:br>
            <a:endParaRPr sz="1800" b="1">
              <a:solidFill>
                <a:schemeClr val="dk1"/>
              </a:solidFill>
            </a:endParaRPr>
          </a:p>
          <a:p>
            <a:pPr marL="0" lvl="0" indent="0" algn="l" rtl="0">
              <a:lnSpc>
                <a:spcPct val="84000"/>
              </a:lnSpc>
              <a:spcBef>
                <a:spcPts val="500"/>
              </a:spcBef>
              <a:spcAft>
                <a:spcPts val="0"/>
              </a:spcAft>
              <a:buNone/>
            </a:pPr>
            <a:endParaRPr b="1">
              <a:solidFill>
                <a:schemeClr val="dk1"/>
              </a:solidFill>
            </a:endParaRPr>
          </a:p>
        </p:txBody>
      </p:sp>
      <p:pic>
        <p:nvPicPr>
          <p:cNvPr id="483" name="Google Shape;483;p83"/>
          <p:cNvPicPr preferRelativeResize="0"/>
          <p:nvPr/>
        </p:nvPicPr>
        <p:blipFill>
          <a:blip r:embed="rId3">
            <a:alphaModFix/>
          </a:blip>
          <a:stretch>
            <a:fillRect/>
          </a:stretch>
        </p:blipFill>
        <p:spPr>
          <a:xfrm>
            <a:off x="6654201" y="111150"/>
            <a:ext cx="2294949" cy="1285175"/>
          </a:xfrm>
          <a:prstGeom prst="rect">
            <a:avLst/>
          </a:prstGeom>
          <a:noFill/>
          <a:ln>
            <a:noFill/>
          </a:ln>
        </p:spPr>
      </p:pic>
      <p:pic>
        <p:nvPicPr>
          <p:cNvPr id="484" name="Google Shape;484;p83"/>
          <p:cNvPicPr preferRelativeResize="0"/>
          <p:nvPr/>
        </p:nvPicPr>
        <p:blipFill>
          <a:blip r:embed="rId4">
            <a:alphaModFix/>
          </a:blip>
          <a:stretch>
            <a:fillRect/>
          </a:stretch>
        </p:blipFill>
        <p:spPr>
          <a:xfrm>
            <a:off x="7186450" y="4172249"/>
            <a:ext cx="1056701" cy="802975"/>
          </a:xfrm>
          <a:prstGeom prst="rect">
            <a:avLst/>
          </a:prstGeom>
          <a:noFill/>
          <a:ln w="9525" cap="flat" cmpd="sng">
            <a:solidFill>
              <a:schemeClr val="dk1"/>
            </a:solidFill>
            <a:prstDash val="solid"/>
            <a:round/>
            <a:headEnd type="none" w="sm" len="sm"/>
            <a:tailEnd type="none" w="sm" len="sm"/>
          </a:ln>
        </p:spPr>
      </p:pic>
      <p:sp>
        <p:nvSpPr>
          <p:cNvPr id="485" name="Google Shape;485;p83"/>
          <p:cNvSpPr txBox="1"/>
          <p:nvPr/>
        </p:nvSpPr>
        <p:spPr>
          <a:xfrm>
            <a:off x="8499150" y="4289038"/>
            <a:ext cx="5043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solidFill>
                  <a:srgbClr val="FF0000"/>
                </a:solidFill>
                <a:latin typeface="Proxima Nova"/>
                <a:ea typeface="Proxima Nova"/>
                <a:cs typeface="Proxima Nova"/>
                <a:sym typeface="Proxima Nova"/>
              </a:rPr>
              <a:t>8</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84"/>
          <p:cNvSpPr txBox="1">
            <a:spLocks noGrp="1"/>
          </p:cNvSpPr>
          <p:nvPr>
            <p:ph type="title"/>
          </p:nvPr>
        </p:nvSpPr>
        <p:spPr>
          <a:xfrm>
            <a:off x="244725" y="62625"/>
            <a:ext cx="7245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solidFill>
                  <a:srgbClr val="1F497D"/>
                </a:solidFill>
                <a:latin typeface="Verdana"/>
                <a:ea typeface="Verdana"/>
                <a:cs typeface="Verdana"/>
                <a:sym typeface="Verdana"/>
              </a:rPr>
              <a:t>Flow of Team Meeting </a:t>
            </a:r>
            <a:endParaRPr sz="2700" b="1">
              <a:solidFill>
                <a:srgbClr val="1F497D"/>
              </a:solidFill>
              <a:latin typeface="Verdana"/>
              <a:ea typeface="Verdana"/>
              <a:cs typeface="Verdana"/>
              <a:sym typeface="Verdana"/>
            </a:endParaRPr>
          </a:p>
        </p:txBody>
      </p:sp>
      <p:sp>
        <p:nvSpPr>
          <p:cNvPr id="491" name="Google Shape;491;p84"/>
          <p:cNvSpPr txBox="1">
            <a:spLocks noGrp="1"/>
          </p:cNvSpPr>
          <p:nvPr>
            <p:ph type="body" idx="1"/>
          </p:nvPr>
        </p:nvSpPr>
        <p:spPr>
          <a:xfrm>
            <a:off x="311700" y="772625"/>
            <a:ext cx="6787500" cy="4344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200"/>
              </a:spcAft>
              <a:buNone/>
            </a:pPr>
            <a:r>
              <a:rPr lang="en" b="1">
                <a:solidFill>
                  <a:srgbClr val="000000"/>
                </a:solidFill>
              </a:rPr>
              <a:t>Call meeting to order </a:t>
            </a:r>
            <a:endParaRPr b="1">
              <a:solidFill>
                <a:srgbClr val="000000"/>
              </a:solidFill>
            </a:endParaRPr>
          </a:p>
        </p:txBody>
      </p:sp>
      <p:pic>
        <p:nvPicPr>
          <p:cNvPr id="492" name="Google Shape;492;p84"/>
          <p:cNvPicPr preferRelativeResize="0"/>
          <p:nvPr/>
        </p:nvPicPr>
        <p:blipFill>
          <a:blip r:embed="rId3">
            <a:alphaModFix/>
          </a:blip>
          <a:stretch>
            <a:fillRect/>
          </a:stretch>
        </p:blipFill>
        <p:spPr>
          <a:xfrm>
            <a:off x="7248825" y="198100"/>
            <a:ext cx="1583475" cy="1583475"/>
          </a:xfrm>
          <a:prstGeom prst="rect">
            <a:avLst/>
          </a:prstGeom>
          <a:noFill/>
          <a:ln>
            <a:noFill/>
          </a:ln>
        </p:spPr>
      </p:pic>
      <p:sp>
        <p:nvSpPr>
          <p:cNvPr id="493" name="Google Shape;493;p84"/>
          <p:cNvSpPr txBox="1"/>
          <p:nvPr/>
        </p:nvSpPr>
        <p:spPr>
          <a:xfrm>
            <a:off x="311700" y="1397575"/>
            <a:ext cx="6787500" cy="461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latin typeface="Proxima Nova"/>
                <a:ea typeface="Proxima Nova"/>
                <a:cs typeface="Proxima Nova"/>
                <a:sym typeface="Proxima Nova"/>
              </a:rPr>
              <a:t>Review the agenda for today</a:t>
            </a:r>
            <a:endParaRPr sz="1800" b="1">
              <a:latin typeface="Proxima Nova"/>
              <a:ea typeface="Proxima Nova"/>
              <a:cs typeface="Proxima Nova"/>
              <a:sym typeface="Proxima Nova"/>
            </a:endParaRPr>
          </a:p>
        </p:txBody>
      </p:sp>
      <p:sp>
        <p:nvSpPr>
          <p:cNvPr id="494" name="Google Shape;494;p84"/>
          <p:cNvSpPr txBox="1"/>
          <p:nvPr/>
        </p:nvSpPr>
        <p:spPr>
          <a:xfrm>
            <a:off x="2960200" y="2357450"/>
            <a:ext cx="734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495" name="Google Shape;495;p84"/>
          <p:cNvSpPr txBox="1"/>
          <p:nvPr/>
        </p:nvSpPr>
        <p:spPr>
          <a:xfrm>
            <a:off x="311700" y="2103413"/>
            <a:ext cx="6787500" cy="461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latin typeface="Proxima Nova"/>
                <a:ea typeface="Proxima Nova"/>
                <a:cs typeface="Proxima Nova"/>
                <a:sym typeface="Proxima Nova"/>
              </a:rPr>
              <a:t>Update progress on previously discussed items </a:t>
            </a:r>
            <a:endParaRPr sz="1300" b="1">
              <a:latin typeface="Proxima Nova"/>
              <a:ea typeface="Proxima Nova"/>
              <a:cs typeface="Proxima Nova"/>
              <a:sym typeface="Proxima Nova"/>
            </a:endParaRPr>
          </a:p>
        </p:txBody>
      </p:sp>
      <p:sp>
        <p:nvSpPr>
          <p:cNvPr id="496" name="Google Shape;496;p84"/>
          <p:cNvSpPr txBox="1"/>
          <p:nvPr/>
        </p:nvSpPr>
        <p:spPr>
          <a:xfrm>
            <a:off x="311700" y="2809275"/>
            <a:ext cx="6787500" cy="461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latin typeface="Proxima Nova"/>
                <a:ea typeface="Proxima Nova"/>
                <a:cs typeface="Proxima Nova"/>
                <a:sym typeface="Proxima Nova"/>
              </a:rPr>
              <a:t>Discuss new items </a:t>
            </a:r>
            <a:endParaRPr sz="1800" b="1">
              <a:latin typeface="Proxima Nova"/>
              <a:ea typeface="Proxima Nova"/>
              <a:cs typeface="Proxima Nova"/>
              <a:sym typeface="Proxima Nova"/>
            </a:endParaRPr>
          </a:p>
        </p:txBody>
      </p:sp>
      <p:sp>
        <p:nvSpPr>
          <p:cNvPr id="497" name="Google Shape;497;p84"/>
          <p:cNvSpPr txBox="1"/>
          <p:nvPr/>
        </p:nvSpPr>
        <p:spPr>
          <a:xfrm>
            <a:off x="311700" y="3515125"/>
            <a:ext cx="6787500" cy="461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latin typeface="Proxima Nova"/>
                <a:ea typeface="Proxima Nova"/>
                <a:cs typeface="Proxima Nova"/>
                <a:sym typeface="Proxima Nova"/>
              </a:rPr>
              <a:t>Discuss organizational/housekeeping items</a:t>
            </a:r>
            <a:endParaRPr sz="1800" b="1">
              <a:latin typeface="Proxima Nova"/>
              <a:ea typeface="Proxima Nova"/>
              <a:cs typeface="Proxima Nova"/>
              <a:sym typeface="Proxima Nova"/>
            </a:endParaRPr>
          </a:p>
        </p:txBody>
      </p:sp>
      <p:sp>
        <p:nvSpPr>
          <p:cNvPr id="498" name="Google Shape;498;p84"/>
          <p:cNvSpPr txBox="1"/>
          <p:nvPr/>
        </p:nvSpPr>
        <p:spPr>
          <a:xfrm>
            <a:off x="311700" y="4220975"/>
            <a:ext cx="6787500" cy="461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latin typeface="Proxima Nova"/>
                <a:ea typeface="Proxima Nova"/>
                <a:cs typeface="Proxima Nova"/>
                <a:sym typeface="Proxima Nova"/>
              </a:rPr>
              <a:t>Wrap up meeting</a:t>
            </a:r>
            <a:endParaRPr sz="1800" b="1">
              <a:latin typeface="Proxima Nova"/>
              <a:ea typeface="Proxima Nova"/>
              <a:cs typeface="Proxima Nova"/>
              <a:sym typeface="Proxima Nova"/>
            </a:endParaRPr>
          </a:p>
        </p:txBody>
      </p:sp>
      <p:sp>
        <p:nvSpPr>
          <p:cNvPr id="499" name="Google Shape;499;p84"/>
          <p:cNvSpPr txBox="1"/>
          <p:nvPr/>
        </p:nvSpPr>
        <p:spPr>
          <a:xfrm>
            <a:off x="3973075" y="4734300"/>
            <a:ext cx="5171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Proxima Nova"/>
                <a:ea typeface="Proxima Nova"/>
                <a:cs typeface="Proxima Nova"/>
                <a:sym typeface="Proxima Nova"/>
              </a:rPr>
              <a:t>Adapted from Team Initiated Problem Solving (TIPS) Training Materials www.pbis.org</a:t>
            </a:r>
            <a:endParaRPr sz="1000">
              <a:latin typeface="Proxima Nova"/>
              <a:ea typeface="Proxima Nova"/>
              <a:cs typeface="Proxima Nova"/>
              <a:sym typeface="Proxima Nova"/>
            </a:endParaRPr>
          </a:p>
        </p:txBody>
      </p:sp>
      <p:sp>
        <p:nvSpPr>
          <p:cNvPr id="500" name="Google Shape;500;p84"/>
          <p:cNvSpPr/>
          <p:nvPr/>
        </p:nvSpPr>
        <p:spPr>
          <a:xfrm>
            <a:off x="3414400" y="1145150"/>
            <a:ext cx="425700" cy="400200"/>
          </a:xfrm>
          <a:prstGeom prst="downArrow">
            <a:avLst>
              <a:gd name="adj1" fmla="val 50000"/>
              <a:gd name="adj2" fmla="val 50000"/>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4"/>
          <p:cNvSpPr/>
          <p:nvPr/>
        </p:nvSpPr>
        <p:spPr>
          <a:xfrm>
            <a:off x="3414400" y="1808050"/>
            <a:ext cx="425700" cy="400200"/>
          </a:xfrm>
          <a:prstGeom prst="downArrow">
            <a:avLst>
              <a:gd name="adj1" fmla="val 50000"/>
              <a:gd name="adj2" fmla="val 50000"/>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4"/>
          <p:cNvSpPr/>
          <p:nvPr/>
        </p:nvSpPr>
        <p:spPr>
          <a:xfrm>
            <a:off x="3414400" y="2487100"/>
            <a:ext cx="425700" cy="400200"/>
          </a:xfrm>
          <a:prstGeom prst="downArrow">
            <a:avLst>
              <a:gd name="adj1" fmla="val 50000"/>
              <a:gd name="adj2" fmla="val 50000"/>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4"/>
          <p:cNvSpPr/>
          <p:nvPr/>
        </p:nvSpPr>
        <p:spPr>
          <a:xfrm>
            <a:off x="3414400" y="3197575"/>
            <a:ext cx="425700" cy="400200"/>
          </a:xfrm>
          <a:prstGeom prst="downArrow">
            <a:avLst>
              <a:gd name="adj1" fmla="val 50000"/>
              <a:gd name="adj2" fmla="val 50000"/>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4"/>
          <p:cNvSpPr/>
          <p:nvPr/>
        </p:nvSpPr>
        <p:spPr>
          <a:xfrm>
            <a:off x="3414400" y="3908075"/>
            <a:ext cx="425700" cy="400200"/>
          </a:xfrm>
          <a:prstGeom prst="downArrow">
            <a:avLst>
              <a:gd name="adj1" fmla="val 50000"/>
              <a:gd name="adj2" fmla="val 50000"/>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8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00" b="1">
                <a:solidFill>
                  <a:srgbClr val="1F497D"/>
                </a:solidFill>
                <a:latin typeface="Verdana"/>
                <a:ea typeface="Verdana"/>
                <a:cs typeface="Verdana"/>
                <a:sym typeface="Verdana"/>
              </a:rPr>
              <a:t>Fidelity Checks &amp; Self-Assessment</a:t>
            </a:r>
            <a:endParaRPr sz="2900" b="1">
              <a:solidFill>
                <a:srgbClr val="1F497D"/>
              </a:solidFill>
              <a:latin typeface="Verdana"/>
              <a:ea typeface="Verdana"/>
              <a:cs typeface="Verdana"/>
              <a:sym typeface="Verdana"/>
            </a:endParaRPr>
          </a:p>
        </p:txBody>
      </p:sp>
      <p:sp>
        <p:nvSpPr>
          <p:cNvPr id="510" name="Google Shape;510;p8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400050" algn="l" rtl="0">
              <a:spcBef>
                <a:spcPts val="0"/>
              </a:spcBef>
              <a:spcAft>
                <a:spcPts val="0"/>
              </a:spcAft>
              <a:buClr>
                <a:srgbClr val="000000"/>
              </a:buClr>
              <a:buSzPts val="2700"/>
              <a:buChar char="●"/>
            </a:pPr>
            <a:r>
              <a:rPr lang="en" sz="2700">
                <a:solidFill>
                  <a:srgbClr val="000000"/>
                </a:solidFill>
              </a:rPr>
              <a:t>Collective reflection </a:t>
            </a:r>
            <a:endParaRPr sz="2700">
              <a:solidFill>
                <a:srgbClr val="000000"/>
              </a:solidFill>
            </a:endParaRPr>
          </a:p>
          <a:p>
            <a:pPr marL="457200" lvl="0" indent="-400050" algn="l" rtl="0">
              <a:spcBef>
                <a:spcPts val="0"/>
              </a:spcBef>
              <a:spcAft>
                <a:spcPts val="0"/>
              </a:spcAft>
              <a:buClr>
                <a:srgbClr val="000000"/>
              </a:buClr>
              <a:buSzPts val="2700"/>
              <a:buChar char="●"/>
            </a:pPr>
            <a:r>
              <a:rPr lang="en" sz="2700">
                <a:solidFill>
                  <a:srgbClr val="000000"/>
                </a:solidFill>
              </a:rPr>
              <a:t>Individual and collective team functioning </a:t>
            </a:r>
            <a:endParaRPr sz="2700">
              <a:solidFill>
                <a:srgbClr val="000000"/>
              </a:solidFill>
            </a:endParaRPr>
          </a:p>
          <a:p>
            <a:pPr marL="457200" lvl="0" indent="-400050" algn="l" rtl="0">
              <a:spcBef>
                <a:spcPts val="0"/>
              </a:spcBef>
              <a:spcAft>
                <a:spcPts val="0"/>
              </a:spcAft>
              <a:buClr>
                <a:srgbClr val="000000"/>
              </a:buClr>
              <a:buSzPts val="2700"/>
              <a:buChar char="●"/>
            </a:pPr>
            <a:r>
              <a:rPr lang="en" sz="2700">
                <a:solidFill>
                  <a:srgbClr val="000000"/>
                </a:solidFill>
              </a:rPr>
              <a:t>Increase in self-awareness </a:t>
            </a:r>
            <a:endParaRPr sz="2700">
              <a:solidFill>
                <a:srgbClr val="000000"/>
              </a:solidFill>
            </a:endParaRPr>
          </a:p>
          <a:p>
            <a:pPr marL="457200" lvl="0" indent="-400050" algn="l" rtl="0">
              <a:spcBef>
                <a:spcPts val="0"/>
              </a:spcBef>
              <a:spcAft>
                <a:spcPts val="0"/>
              </a:spcAft>
              <a:buClr>
                <a:srgbClr val="000000"/>
              </a:buClr>
              <a:buSzPts val="2700"/>
              <a:buChar char="●"/>
            </a:pPr>
            <a:r>
              <a:rPr lang="en" sz="2700">
                <a:solidFill>
                  <a:srgbClr val="000000"/>
                </a:solidFill>
              </a:rPr>
              <a:t>Impact on behavior change </a:t>
            </a:r>
            <a:endParaRPr sz="2700">
              <a:solidFill>
                <a:srgbClr val="000000"/>
              </a:solidFill>
            </a:endParaRPr>
          </a:p>
          <a:p>
            <a:pPr marL="457200" lvl="0" indent="-400050" algn="l" rtl="0">
              <a:spcBef>
                <a:spcPts val="0"/>
              </a:spcBef>
              <a:spcAft>
                <a:spcPts val="0"/>
              </a:spcAft>
              <a:buClr>
                <a:srgbClr val="000000"/>
              </a:buClr>
              <a:buSzPts val="2700"/>
              <a:buChar char="●"/>
            </a:pPr>
            <a:r>
              <a:rPr lang="en" sz="2700">
                <a:solidFill>
                  <a:srgbClr val="000000"/>
                </a:solidFill>
              </a:rPr>
              <a:t>Individual and mutual accountability and buy-in </a:t>
            </a:r>
            <a:endParaRPr sz="2700">
              <a:solidFill>
                <a:srgbClr val="000000"/>
              </a:solidFill>
            </a:endParaRPr>
          </a:p>
          <a:p>
            <a:pPr marL="457200" lvl="0" indent="-400050" algn="l" rtl="0">
              <a:spcBef>
                <a:spcPts val="0"/>
              </a:spcBef>
              <a:spcAft>
                <a:spcPts val="0"/>
              </a:spcAft>
              <a:buClr>
                <a:srgbClr val="000000"/>
              </a:buClr>
              <a:buSzPts val="2700"/>
              <a:buChar char="●"/>
            </a:pPr>
            <a:r>
              <a:rPr lang="en" sz="2700">
                <a:solidFill>
                  <a:srgbClr val="000000"/>
                </a:solidFill>
              </a:rPr>
              <a:t>Improvement in successes and outcomes </a:t>
            </a:r>
            <a:endParaRPr sz="2700">
              <a:solidFill>
                <a:srgbClr val="000000"/>
              </a:solidFill>
            </a:endParaRPr>
          </a:p>
        </p:txBody>
      </p:sp>
      <p:sp>
        <p:nvSpPr>
          <p:cNvPr id="511" name="Google Shape;511;p85"/>
          <p:cNvSpPr txBox="1"/>
          <p:nvPr/>
        </p:nvSpPr>
        <p:spPr>
          <a:xfrm>
            <a:off x="5969275" y="45688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Proxima Nova"/>
                <a:ea typeface="Proxima Nova"/>
                <a:cs typeface="Proxima Nova"/>
                <a:sym typeface="Proxima Nova"/>
              </a:rPr>
              <a:t>The Art of Coaching Teams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497D"/>
                </a:solidFill>
                <a:latin typeface="Verdana"/>
                <a:ea typeface="Verdana"/>
                <a:cs typeface="Verdana"/>
                <a:sym typeface="Verdana"/>
              </a:rPr>
              <a:t>Strategies for Effective Teaming</a:t>
            </a:r>
            <a:r>
              <a:rPr lang="en"/>
              <a:t> </a:t>
            </a:r>
            <a:endParaRPr/>
          </a:p>
        </p:txBody>
      </p:sp>
      <p:sp>
        <p:nvSpPr>
          <p:cNvPr id="206" name="Google Shape;206;p50"/>
          <p:cNvSpPr txBox="1">
            <a:spLocks noGrp="1"/>
          </p:cNvSpPr>
          <p:nvPr>
            <p:ph type="body" idx="1"/>
          </p:nvPr>
        </p:nvSpPr>
        <p:spPr>
          <a:xfrm>
            <a:off x="311700" y="1409650"/>
            <a:ext cx="8520600" cy="31593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Clr>
                <a:srgbClr val="000000"/>
              </a:buClr>
              <a:buSzPts val="2200"/>
              <a:buChar char="●"/>
            </a:pPr>
            <a:r>
              <a:rPr lang="en" sz="2200">
                <a:solidFill>
                  <a:srgbClr val="000000"/>
                </a:solidFill>
              </a:rPr>
              <a:t>Clear mission and purpose </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Agreements and norms </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Specified meeting roles </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Structured agenda </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Annual timetable for agenda items </a:t>
            </a:r>
            <a:endParaRPr sz="2200">
              <a:solidFill>
                <a:srgbClr val="000000"/>
              </a:solidFill>
            </a:endParaRPr>
          </a:p>
        </p:txBody>
      </p:sp>
      <p:sp>
        <p:nvSpPr>
          <p:cNvPr id="207" name="Google Shape;207;p50"/>
          <p:cNvSpPr txBox="1"/>
          <p:nvPr/>
        </p:nvSpPr>
        <p:spPr>
          <a:xfrm>
            <a:off x="4614875" y="4710900"/>
            <a:ext cx="434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Mcintosh &amp; Goodman, 2016 and DE-MTSS Modules </a:t>
            </a:r>
            <a:endParaRPr>
              <a:latin typeface="Proxima Nova"/>
              <a:ea typeface="Proxima Nova"/>
              <a:cs typeface="Proxima Nova"/>
              <a:sym typeface="Proxima Nova"/>
            </a:endParaRPr>
          </a:p>
        </p:txBody>
      </p:sp>
      <p:pic>
        <p:nvPicPr>
          <p:cNvPr id="208" name="Google Shape;208;p50"/>
          <p:cNvPicPr preferRelativeResize="0"/>
          <p:nvPr/>
        </p:nvPicPr>
        <p:blipFill>
          <a:blip r:embed="rId3">
            <a:alphaModFix/>
          </a:blip>
          <a:stretch>
            <a:fillRect/>
          </a:stretch>
        </p:blipFill>
        <p:spPr>
          <a:xfrm>
            <a:off x="5688777" y="1542327"/>
            <a:ext cx="3065300" cy="19526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86"/>
          <p:cNvSpPr txBox="1">
            <a:spLocks noGrp="1"/>
          </p:cNvSpPr>
          <p:nvPr>
            <p:ph type="title"/>
          </p:nvPr>
        </p:nvSpPr>
        <p:spPr>
          <a:xfrm>
            <a:off x="233775" y="333769"/>
            <a:ext cx="6390600" cy="429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260"/>
              <a:buNone/>
            </a:pPr>
            <a:r>
              <a:rPr lang="en" b="1">
                <a:solidFill>
                  <a:srgbClr val="1F497D"/>
                </a:solidFill>
                <a:latin typeface="Verdana"/>
                <a:ea typeface="Verdana"/>
                <a:cs typeface="Verdana"/>
                <a:sym typeface="Verdana"/>
              </a:rPr>
              <a:t>Tiered Fidelity Inventory</a:t>
            </a:r>
            <a:endParaRPr b="1">
              <a:solidFill>
                <a:srgbClr val="1F497D"/>
              </a:solidFill>
              <a:latin typeface="Verdana"/>
              <a:ea typeface="Verdana"/>
              <a:cs typeface="Verdana"/>
              <a:sym typeface="Verdana"/>
            </a:endParaRPr>
          </a:p>
        </p:txBody>
      </p:sp>
      <p:sp>
        <p:nvSpPr>
          <p:cNvPr id="517" name="Google Shape;517;p86"/>
          <p:cNvSpPr txBox="1">
            <a:spLocks noGrp="1"/>
          </p:cNvSpPr>
          <p:nvPr>
            <p:ph type="body" idx="1"/>
          </p:nvPr>
        </p:nvSpPr>
        <p:spPr>
          <a:xfrm>
            <a:off x="0" y="1145625"/>
            <a:ext cx="8204375" cy="3877500"/>
          </a:xfrm>
          <a:prstGeom prst="rect">
            <a:avLst/>
          </a:prstGeom>
          <a:noFill/>
          <a:ln>
            <a:noFill/>
          </a:ln>
        </p:spPr>
        <p:txBody>
          <a:bodyPr spcFirstLastPara="1" wrap="square" lIns="68575" tIns="34275" rIns="68575" bIns="34275" anchor="t" anchorCtr="0">
            <a:normAutofit/>
          </a:bodyPr>
          <a:lstStyle/>
          <a:p>
            <a:pPr marL="457200" lvl="0" indent="-342900" algn="l" rtl="0">
              <a:lnSpc>
                <a:spcPct val="90000"/>
              </a:lnSpc>
              <a:spcBef>
                <a:spcPts val="0"/>
              </a:spcBef>
              <a:spcAft>
                <a:spcPts val="0"/>
              </a:spcAft>
              <a:buClr>
                <a:srgbClr val="000000"/>
              </a:buClr>
              <a:buSzPts val="1800"/>
              <a:buChar char="•"/>
            </a:pPr>
            <a:r>
              <a:rPr lang="en" dirty="0">
                <a:solidFill>
                  <a:srgbClr val="000000"/>
                </a:solidFill>
              </a:rPr>
              <a:t>Purpose: “</a:t>
            </a:r>
            <a:r>
              <a:rPr lang="en" dirty="0">
                <a:solidFill>
                  <a:srgbClr val="000000"/>
                </a:solidFill>
                <a:highlight>
                  <a:schemeClr val="lt1"/>
                </a:highlight>
              </a:rPr>
              <a:t>to provide a valid, reliable, and efficient measure of the extent to which school personnel are applying the core features of school-wide positive behavioral interventions and supports (SWPBIS).”</a:t>
            </a:r>
            <a:endParaRPr dirty="0">
              <a:solidFill>
                <a:srgbClr val="000000"/>
              </a:solidFill>
              <a:highlight>
                <a:schemeClr val="lt1"/>
              </a:highlight>
            </a:endParaRPr>
          </a:p>
          <a:p>
            <a:pPr marL="457200" lvl="0" indent="-342900" algn="l" rtl="0">
              <a:lnSpc>
                <a:spcPct val="105000"/>
              </a:lnSpc>
              <a:spcBef>
                <a:spcPts val="0"/>
              </a:spcBef>
              <a:spcAft>
                <a:spcPts val="0"/>
              </a:spcAft>
              <a:buClr>
                <a:srgbClr val="000000"/>
              </a:buClr>
              <a:buSzPts val="1800"/>
              <a:buChar char="•"/>
            </a:pPr>
            <a:r>
              <a:rPr lang="en" dirty="0">
                <a:solidFill>
                  <a:srgbClr val="000000"/>
                </a:solidFill>
              </a:rPr>
              <a:t>Nationally used team-based self-assessment </a:t>
            </a:r>
            <a:endParaRPr dirty="0">
              <a:solidFill>
                <a:srgbClr val="000000"/>
              </a:solidFill>
              <a:highlight>
                <a:schemeClr val="lt1"/>
              </a:highlight>
            </a:endParaRPr>
          </a:p>
          <a:p>
            <a:pPr marL="457200" lvl="0" indent="-342900" algn="l" rtl="0">
              <a:lnSpc>
                <a:spcPct val="105000"/>
              </a:lnSpc>
              <a:spcBef>
                <a:spcPts val="0"/>
              </a:spcBef>
              <a:spcAft>
                <a:spcPts val="0"/>
              </a:spcAft>
              <a:buClr>
                <a:srgbClr val="000000"/>
              </a:buClr>
              <a:buSzPts val="1800"/>
              <a:buChar char="•"/>
            </a:pPr>
            <a:r>
              <a:rPr lang="en" dirty="0">
                <a:solidFill>
                  <a:srgbClr val="000000"/>
                </a:solidFill>
              </a:rPr>
              <a:t> Schools may take the TFI as:</a:t>
            </a:r>
            <a:endParaRPr dirty="0">
              <a:solidFill>
                <a:srgbClr val="000000"/>
              </a:solidFill>
            </a:endParaRPr>
          </a:p>
          <a:p>
            <a:pPr marL="914400" marR="0" lvl="1" indent="-342900" algn="l" rtl="0">
              <a:lnSpc>
                <a:spcPct val="105000"/>
              </a:lnSpc>
              <a:spcBef>
                <a:spcPts val="800"/>
              </a:spcBef>
              <a:spcAft>
                <a:spcPts val="0"/>
              </a:spcAft>
              <a:buClr>
                <a:srgbClr val="000000"/>
              </a:buClr>
              <a:buSzPts val="1800"/>
              <a:buChar char="○"/>
            </a:pPr>
            <a:r>
              <a:rPr lang="en" sz="1800" dirty="0">
                <a:solidFill>
                  <a:srgbClr val="000000"/>
                </a:solidFill>
              </a:rPr>
              <a:t>An initial tool to determine how to action plan for SWPBIS </a:t>
            </a:r>
            <a:endParaRPr sz="1800" dirty="0">
              <a:solidFill>
                <a:srgbClr val="000000"/>
              </a:solidFill>
            </a:endParaRPr>
          </a:p>
          <a:p>
            <a:pPr marL="914400" marR="0" lvl="1" indent="-342900" algn="l" rtl="0">
              <a:lnSpc>
                <a:spcPct val="105000"/>
              </a:lnSpc>
              <a:spcBef>
                <a:spcPts val="800"/>
              </a:spcBef>
              <a:spcAft>
                <a:spcPts val="0"/>
              </a:spcAft>
              <a:buClr>
                <a:srgbClr val="000000"/>
              </a:buClr>
              <a:buSzPts val="1800"/>
              <a:buChar char="○"/>
            </a:pPr>
            <a:r>
              <a:rPr lang="en" sz="1800" dirty="0">
                <a:solidFill>
                  <a:srgbClr val="000000"/>
                </a:solidFill>
              </a:rPr>
              <a:t>A guide for implementation of Tier I, Tier II, and/or Tier III</a:t>
            </a:r>
            <a:endParaRPr sz="1800" dirty="0">
              <a:solidFill>
                <a:srgbClr val="000000"/>
              </a:solidFill>
            </a:endParaRPr>
          </a:p>
          <a:p>
            <a:pPr marL="914400" marR="0" lvl="1" indent="-342900" algn="l" rtl="0">
              <a:lnSpc>
                <a:spcPct val="105000"/>
              </a:lnSpc>
              <a:spcBef>
                <a:spcPts val="800"/>
              </a:spcBef>
              <a:spcAft>
                <a:spcPts val="0"/>
              </a:spcAft>
              <a:buClr>
                <a:srgbClr val="000000"/>
              </a:buClr>
              <a:buSzPts val="1800"/>
              <a:buChar char="○"/>
            </a:pPr>
            <a:r>
              <a:rPr lang="en" sz="1800" dirty="0">
                <a:solidFill>
                  <a:srgbClr val="000000"/>
                </a:solidFill>
              </a:rPr>
              <a:t>An index of sustained SWPBIS implementation</a:t>
            </a:r>
            <a:endParaRPr sz="1800" dirty="0">
              <a:solidFill>
                <a:srgbClr val="000000"/>
              </a:solidFill>
            </a:endParaRPr>
          </a:p>
          <a:p>
            <a:pPr marL="457200" marR="0" lvl="0" indent="-342900" algn="l" rtl="0">
              <a:lnSpc>
                <a:spcPct val="105000"/>
              </a:lnSpc>
              <a:spcBef>
                <a:spcPts val="800"/>
              </a:spcBef>
              <a:spcAft>
                <a:spcPts val="0"/>
              </a:spcAft>
              <a:buClr>
                <a:srgbClr val="000000"/>
              </a:buClr>
              <a:buSzPts val="1800"/>
              <a:buChar char="•"/>
            </a:pPr>
            <a:r>
              <a:rPr lang="en" dirty="0">
                <a:solidFill>
                  <a:srgbClr val="000000"/>
                </a:solidFill>
              </a:rPr>
              <a:t>Results are a springboard for action planning</a:t>
            </a:r>
            <a:endParaRPr dirty="0">
              <a:solidFill>
                <a:srgbClr val="000000"/>
              </a:solidFill>
            </a:endParaRPr>
          </a:p>
          <a:p>
            <a:pPr marL="457200" marR="0" lvl="0" indent="-342900" algn="l" rtl="0">
              <a:lnSpc>
                <a:spcPct val="105000"/>
              </a:lnSpc>
              <a:spcBef>
                <a:spcPts val="800"/>
              </a:spcBef>
              <a:spcAft>
                <a:spcPts val="0"/>
              </a:spcAft>
              <a:buClr>
                <a:srgbClr val="000000"/>
              </a:buClr>
              <a:buSzPts val="1800"/>
              <a:buChar char="•"/>
            </a:pPr>
            <a:r>
              <a:rPr lang="en" dirty="0">
                <a:solidFill>
                  <a:srgbClr val="000000"/>
                </a:solidFill>
              </a:rPr>
              <a:t>Recommendation: 3 times/year </a:t>
            </a:r>
            <a:endParaRPr dirty="0">
              <a:solidFill>
                <a:srgbClr val="000000"/>
              </a:solidFill>
            </a:endParaRPr>
          </a:p>
          <a:p>
            <a:pPr marL="0" marR="0" lvl="0" indent="0" algn="l" rtl="0">
              <a:lnSpc>
                <a:spcPct val="105000"/>
              </a:lnSpc>
              <a:spcBef>
                <a:spcPts val="800"/>
              </a:spcBef>
              <a:spcAft>
                <a:spcPts val="0"/>
              </a:spcAft>
              <a:buSzPts val="1800"/>
              <a:buNone/>
            </a:pPr>
            <a:endParaRPr dirty="0"/>
          </a:p>
        </p:txBody>
      </p:sp>
      <p:sp>
        <p:nvSpPr>
          <p:cNvPr id="518" name="Google Shape;518;p86"/>
          <p:cNvSpPr txBox="1"/>
          <p:nvPr/>
        </p:nvSpPr>
        <p:spPr>
          <a:xfrm>
            <a:off x="124725" y="4792075"/>
            <a:ext cx="2829900" cy="35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sng" strike="noStrike" cap="none">
                <a:solidFill>
                  <a:schemeClr val="hlink"/>
                </a:solidFill>
                <a:latin typeface="Arial"/>
                <a:ea typeface="Arial"/>
                <a:cs typeface="Arial"/>
                <a:sym typeface="Arial"/>
                <a:hlinkClick r:id="rId3"/>
              </a:rPr>
              <a:t>SWPBIS Tiered Fidelity Inventory version 2.1</a:t>
            </a:r>
            <a:r>
              <a:rPr lang="en" sz="1400" b="0" i="0" u="sng" strike="noStrike" cap="none">
                <a:solidFill>
                  <a:schemeClr val="hlink"/>
                </a:solidFill>
                <a:latin typeface="Arial"/>
                <a:ea typeface="Arial"/>
                <a:cs typeface="Arial"/>
                <a:sym typeface="Arial"/>
                <a:hlinkClick r:id="rId3"/>
              </a:rPr>
              <a:t> </a:t>
            </a:r>
            <a:endParaRPr sz="1400" b="0" i="0" u="none" strike="noStrike" cap="none">
              <a:solidFill>
                <a:srgbClr val="000000"/>
              </a:solidFill>
              <a:latin typeface="Arial"/>
              <a:ea typeface="Arial"/>
              <a:cs typeface="Arial"/>
              <a:sym typeface="Arial"/>
            </a:endParaRPr>
          </a:p>
        </p:txBody>
      </p:sp>
      <p:pic>
        <p:nvPicPr>
          <p:cNvPr id="519" name="Google Shape;519;p86"/>
          <p:cNvPicPr preferRelativeResize="0"/>
          <p:nvPr/>
        </p:nvPicPr>
        <p:blipFill rotWithShape="1">
          <a:blip r:embed="rId4">
            <a:alphaModFix/>
          </a:blip>
          <a:srcRect/>
          <a:stretch/>
        </p:blipFill>
        <p:spPr>
          <a:xfrm>
            <a:off x="7012501" y="2238703"/>
            <a:ext cx="2024449" cy="2784521"/>
          </a:xfrm>
          <a:prstGeom prst="rect">
            <a:avLst/>
          </a:prstGeom>
          <a:noFill/>
          <a:ln w="9525" cap="flat" cmpd="sng">
            <a:solidFill>
              <a:srgbClr val="434343"/>
            </a:solidFill>
            <a:prstDash val="solid"/>
            <a:round/>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graphicFrame>
        <p:nvGraphicFramePr>
          <p:cNvPr id="524" name="Google Shape;524;p87"/>
          <p:cNvGraphicFramePr/>
          <p:nvPr/>
        </p:nvGraphicFramePr>
        <p:xfrm>
          <a:off x="73100" y="92225"/>
          <a:ext cx="9025025" cy="4907160"/>
        </p:xfrm>
        <a:graphic>
          <a:graphicData uri="http://schemas.openxmlformats.org/drawingml/2006/table">
            <a:tbl>
              <a:tblPr>
                <a:noFill/>
                <a:tableStyleId>{18F1D45C-239E-40CB-8A81-8F81296B4D6E}</a:tableStyleId>
              </a:tblPr>
              <a:tblGrid>
                <a:gridCol w="2920025">
                  <a:extLst>
                    <a:ext uri="{9D8B030D-6E8A-4147-A177-3AD203B41FA5}">
                      <a16:colId xmlns:a16="http://schemas.microsoft.com/office/drawing/2014/main" val="20000"/>
                    </a:ext>
                  </a:extLst>
                </a:gridCol>
                <a:gridCol w="2993125">
                  <a:extLst>
                    <a:ext uri="{9D8B030D-6E8A-4147-A177-3AD203B41FA5}">
                      <a16:colId xmlns:a16="http://schemas.microsoft.com/office/drawing/2014/main" val="20001"/>
                    </a:ext>
                  </a:extLst>
                </a:gridCol>
                <a:gridCol w="3111875">
                  <a:extLst>
                    <a:ext uri="{9D8B030D-6E8A-4147-A177-3AD203B41FA5}">
                      <a16:colId xmlns:a16="http://schemas.microsoft.com/office/drawing/2014/main" val="20002"/>
                    </a:ext>
                  </a:extLst>
                </a:gridCol>
              </a:tblGrid>
              <a:tr h="396175">
                <a:tc>
                  <a:txBody>
                    <a:bodyPr/>
                    <a:lstStyle/>
                    <a:p>
                      <a:pPr marL="0" lvl="0" indent="0" algn="ctr" rtl="0">
                        <a:spcBef>
                          <a:spcPts val="0"/>
                        </a:spcBef>
                        <a:spcAft>
                          <a:spcPts val="0"/>
                        </a:spcAft>
                        <a:buNone/>
                      </a:pPr>
                      <a:r>
                        <a:rPr lang="en" b="1"/>
                        <a:t>Feature</a:t>
                      </a:r>
                      <a:r>
                        <a:rPr lang="en"/>
                        <a:t> </a:t>
                      </a:r>
                      <a:endParaRPr/>
                    </a:p>
                  </a:txBody>
                  <a:tcPr marL="91425" marR="91425" marT="91425" marB="91425"/>
                </a:tc>
                <a:tc>
                  <a:txBody>
                    <a:bodyPr/>
                    <a:lstStyle/>
                    <a:p>
                      <a:pPr marL="0" lvl="0" indent="0" algn="ctr" rtl="0">
                        <a:spcBef>
                          <a:spcPts val="0"/>
                        </a:spcBef>
                        <a:spcAft>
                          <a:spcPts val="0"/>
                        </a:spcAft>
                        <a:buNone/>
                      </a:pPr>
                      <a:r>
                        <a:rPr lang="en" b="1"/>
                        <a:t>Possible Data Sources</a:t>
                      </a:r>
                      <a:endParaRPr b="1"/>
                    </a:p>
                  </a:txBody>
                  <a:tcPr marL="91425" marR="91425" marT="91425" marB="91425"/>
                </a:tc>
                <a:tc>
                  <a:txBody>
                    <a:bodyPr/>
                    <a:lstStyle/>
                    <a:p>
                      <a:pPr marL="0" lvl="0" indent="0" algn="ctr" rtl="0">
                        <a:spcBef>
                          <a:spcPts val="0"/>
                        </a:spcBef>
                        <a:spcAft>
                          <a:spcPts val="0"/>
                        </a:spcAft>
                        <a:buNone/>
                      </a:pPr>
                      <a:r>
                        <a:rPr lang="en" b="1"/>
                        <a:t>Scoring Criteria</a:t>
                      </a:r>
                      <a:endParaRPr b="1"/>
                    </a:p>
                  </a:txBody>
                  <a:tcPr marL="91425" marR="91425" marT="91425" marB="91425"/>
                </a:tc>
                <a:extLst>
                  <a:ext uri="{0D108BD9-81ED-4DB2-BD59-A6C34878D82A}">
                    <a16:rowId xmlns:a16="http://schemas.microsoft.com/office/drawing/2014/main" val="10000"/>
                  </a:ext>
                </a:extLst>
              </a:tr>
              <a:tr h="1326150">
                <a:tc>
                  <a:txBody>
                    <a:bodyPr/>
                    <a:lstStyle/>
                    <a:p>
                      <a:pPr marL="0" lvl="0" indent="0" algn="l" rtl="0">
                        <a:spcBef>
                          <a:spcPts val="0"/>
                        </a:spcBef>
                        <a:spcAft>
                          <a:spcPts val="0"/>
                        </a:spcAft>
                        <a:buNone/>
                      </a:pPr>
                      <a:r>
                        <a:rPr lang="en" sz="1000" b="1"/>
                        <a:t>1.1 Tier 1 </a:t>
                      </a:r>
                      <a:r>
                        <a:rPr lang="en" sz="1000"/>
                        <a:t>team includes a Tier 1 systems coordinator, a school administrator, a family member, and individuals able to provide (a) applied behavioral expertise, (b) coaching expertise, (c) knowledge of student academic and behavior patterns, (d) knowledge about the operations of the school across grade levels and programs, and for high schools, (e) student representation. </a:t>
                      </a:r>
                      <a:endParaRPr sz="1000"/>
                    </a:p>
                  </a:txBody>
                  <a:tcPr marL="91425" marR="91425" marT="91425" marB="91425">
                    <a:solidFill>
                      <a:srgbClr val="D9EAD3"/>
                    </a:solidFill>
                  </a:tcPr>
                </a:tc>
                <a:tc>
                  <a:txBody>
                    <a:bodyPr/>
                    <a:lstStyle/>
                    <a:p>
                      <a:pPr marL="0" lvl="0" indent="0" algn="l" rtl="0">
                        <a:spcBef>
                          <a:spcPts val="0"/>
                        </a:spcBef>
                        <a:spcAft>
                          <a:spcPts val="0"/>
                        </a:spcAft>
                        <a:buNone/>
                      </a:pPr>
                      <a:r>
                        <a:rPr lang="en" sz="1000"/>
                        <a:t>• School organizational chart </a:t>
                      </a:r>
                      <a:endParaRPr sz="1000"/>
                    </a:p>
                    <a:p>
                      <a:pPr marL="0" lvl="0" indent="0" algn="l" rtl="0">
                        <a:spcBef>
                          <a:spcPts val="0"/>
                        </a:spcBef>
                        <a:spcAft>
                          <a:spcPts val="0"/>
                        </a:spcAft>
                        <a:buNone/>
                      </a:pPr>
                      <a:r>
                        <a:rPr lang="en" sz="1000"/>
                        <a:t>• Tier 1 team meeting minutes </a:t>
                      </a:r>
                      <a:endParaRPr sz="1000"/>
                    </a:p>
                  </a:txBody>
                  <a:tcPr marL="91425" marR="91425" marT="91425" marB="91425">
                    <a:solidFill>
                      <a:srgbClr val="D9EAD3"/>
                    </a:solidFill>
                  </a:tcPr>
                </a:tc>
                <a:tc>
                  <a:txBody>
                    <a:bodyPr/>
                    <a:lstStyle/>
                    <a:p>
                      <a:pPr marL="0" lvl="0" indent="0" algn="l" rtl="0">
                        <a:spcBef>
                          <a:spcPts val="0"/>
                        </a:spcBef>
                        <a:spcAft>
                          <a:spcPts val="0"/>
                        </a:spcAft>
                        <a:buNone/>
                      </a:pPr>
                      <a:r>
                        <a:rPr lang="en" sz="1000"/>
                        <a:t>0 = Tier 1 team does not exist or does not include coordinator, school administrator, or individuals with applied behavioral expertise </a:t>
                      </a:r>
                      <a:endParaRPr sz="1000"/>
                    </a:p>
                    <a:p>
                      <a:pPr marL="0" lvl="0" indent="0" algn="l" rtl="0">
                        <a:spcBef>
                          <a:spcPts val="0"/>
                        </a:spcBef>
                        <a:spcAft>
                          <a:spcPts val="0"/>
                        </a:spcAft>
                        <a:buNone/>
                      </a:pPr>
                      <a:r>
                        <a:rPr lang="en" sz="1000"/>
                        <a:t>1 = Tier 1 team exists, but does not include all identified roles or attendance of these members is below 80% </a:t>
                      </a:r>
                      <a:endParaRPr sz="1000"/>
                    </a:p>
                    <a:p>
                      <a:pPr marL="0" lvl="0" indent="0" algn="l" rtl="0">
                        <a:spcBef>
                          <a:spcPts val="0"/>
                        </a:spcBef>
                        <a:spcAft>
                          <a:spcPts val="0"/>
                        </a:spcAft>
                        <a:buNone/>
                      </a:pPr>
                      <a:r>
                        <a:rPr lang="en" sz="1000"/>
                        <a:t>2 = Tier 1 team exists with coordinator, administrator, and all identified roles represented, AND attendance of all roles is at or above 80%</a:t>
                      </a:r>
                      <a:endParaRPr sz="1000"/>
                    </a:p>
                  </a:txBody>
                  <a:tcPr marL="91425" marR="91425" marT="91425" marB="91425">
                    <a:solidFill>
                      <a:srgbClr val="D9EAD3"/>
                    </a:solidFill>
                  </a:tcPr>
                </a:tc>
                <a:extLst>
                  <a:ext uri="{0D108BD9-81ED-4DB2-BD59-A6C34878D82A}">
                    <a16:rowId xmlns:a16="http://schemas.microsoft.com/office/drawing/2014/main" val="10001"/>
                  </a:ext>
                </a:extLst>
              </a:tr>
              <a:tr h="1079475">
                <a:tc>
                  <a:txBody>
                    <a:bodyPr/>
                    <a:lstStyle/>
                    <a:p>
                      <a:pPr marL="0" lvl="0" indent="0" algn="l" rtl="0">
                        <a:spcBef>
                          <a:spcPts val="0"/>
                        </a:spcBef>
                        <a:spcAft>
                          <a:spcPts val="0"/>
                        </a:spcAft>
                        <a:buNone/>
                      </a:pPr>
                      <a:r>
                        <a:rPr lang="en" sz="1000" b="1"/>
                        <a:t>2.1 Tier 2</a:t>
                      </a:r>
                      <a:r>
                        <a:rPr lang="en" sz="1000"/>
                        <a:t> (or combined Tier 2 &amp; 3) team includes a Tier 2 systems coordinator and individuals able to provide (a) applied behavioral expertise, (b) administrative authority, (c) knowledge of students, and (d) knowledge about operation of school across grade levels and programs. </a:t>
                      </a:r>
                      <a:endParaRPr sz="1000"/>
                    </a:p>
                  </a:txBody>
                  <a:tcPr marL="91425" marR="91425" marT="91425" marB="91425">
                    <a:solidFill>
                      <a:srgbClr val="FFF2CC"/>
                    </a:solidFill>
                  </a:tcPr>
                </a:tc>
                <a:tc>
                  <a:txBody>
                    <a:bodyPr/>
                    <a:lstStyle/>
                    <a:p>
                      <a:pPr marL="0" lvl="0" indent="0" algn="l" rtl="0">
                        <a:spcBef>
                          <a:spcPts val="0"/>
                        </a:spcBef>
                        <a:spcAft>
                          <a:spcPts val="0"/>
                        </a:spcAft>
                        <a:buNone/>
                      </a:pPr>
                      <a:r>
                        <a:rPr lang="en" sz="1000"/>
                        <a:t>• School organizational chart </a:t>
                      </a:r>
                      <a:endParaRPr sz="1000"/>
                    </a:p>
                    <a:p>
                      <a:pPr marL="0" lvl="0" indent="0" algn="l" rtl="0">
                        <a:spcBef>
                          <a:spcPts val="0"/>
                        </a:spcBef>
                        <a:spcAft>
                          <a:spcPts val="0"/>
                        </a:spcAft>
                        <a:buNone/>
                      </a:pPr>
                      <a:r>
                        <a:rPr lang="en" sz="1000"/>
                        <a:t>• Tier 2 team meeting minutes </a:t>
                      </a:r>
                      <a:endParaRPr sz="1000"/>
                    </a:p>
                  </a:txBody>
                  <a:tcPr marL="91425" marR="91425" marT="91425" marB="91425">
                    <a:solidFill>
                      <a:srgbClr val="FFF2CC"/>
                    </a:solidFill>
                  </a:tcPr>
                </a:tc>
                <a:tc>
                  <a:txBody>
                    <a:bodyPr/>
                    <a:lstStyle/>
                    <a:p>
                      <a:pPr marL="0" lvl="0" indent="0" algn="l" rtl="0">
                        <a:spcBef>
                          <a:spcPts val="0"/>
                        </a:spcBef>
                        <a:spcAft>
                          <a:spcPts val="0"/>
                        </a:spcAft>
                        <a:buNone/>
                      </a:pPr>
                      <a:r>
                        <a:rPr lang="en" sz="1000"/>
                        <a:t>0 = Tier 2 team does not include coordinator or all 4 core areas of Tier 2 team expertise </a:t>
                      </a:r>
                      <a:endParaRPr sz="1000"/>
                    </a:p>
                    <a:p>
                      <a:pPr marL="0" lvl="0" indent="0" algn="l" rtl="0">
                        <a:spcBef>
                          <a:spcPts val="0"/>
                        </a:spcBef>
                        <a:spcAft>
                          <a:spcPts val="0"/>
                        </a:spcAft>
                        <a:buNone/>
                      </a:pPr>
                      <a:r>
                        <a:rPr lang="en" sz="1000"/>
                        <a:t>1 = Tier 2 team does not include coordinator and all 4 core areas of Tier 2 team expertise OR attendance of these members is below 80% </a:t>
                      </a:r>
                      <a:endParaRPr sz="1000"/>
                    </a:p>
                    <a:p>
                      <a:pPr marL="0" lvl="0" indent="0" algn="l" rtl="0">
                        <a:spcBef>
                          <a:spcPts val="0"/>
                        </a:spcBef>
                        <a:spcAft>
                          <a:spcPts val="0"/>
                        </a:spcAft>
                        <a:buNone/>
                      </a:pPr>
                      <a:r>
                        <a:rPr lang="en" sz="1000"/>
                        <a:t>2 = Tier 2 team is composed of coordinator and individuals with all 4 areas of expertise, AND attendance of these members is at or above 80%</a:t>
                      </a:r>
                      <a:endParaRPr sz="1000"/>
                    </a:p>
                  </a:txBody>
                  <a:tcPr marL="91425" marR="91425" marT="91425" marB="91425">
                    <a:solidFill>
                      <a:srgbClr val="FFF2CC"/>
                    </a:solidFill>
                  </a:tcPr>
                </a:tc>
                <a:extLst>
                  <a:ext uri="{0D108BD9-81ED-4DB2-BD59-A6C34878D82A}">
                    <a16:rowId xmlns:a16="http://schemas.microsoft.com/office/drawing/2014/main" val="10002"/>
                  </a:ext>
                </a:extLst>
              </a:tr>
              <a:tr h="1326150">
                <a:tc>
                  <a:txBody>
                    <a:bodyPr/>
                    <a:lstStyle/>
                    <a:p>
                      <a:pPr marL="0" lvl="0" indent="0" algn="l" rtl="0">
                        <a:spcBef>
                          <a:spcPts val="0"/>
                        </a:spcBef>
                        <a:spcAft>
                          <a:spcPts val="0"/>
                        </a:spcAft>
                        <a:buNone/>
                      </a:pPr>
                      <a:r>
                        <a:rPr lang="en" sz="1000" b="1"/>
                        <a:t>3.1 Tier 3 </a:t>
                      </a:r>
                      <a:r>
                        <a:rPr lang="en" sz="1000"/>
                        <a:t>systems planning team (or combined Tier 2 &amp; 3 team) includes a Tier 3 systems coordinator and individuals who can provide (a) applied behavioral expertise, (b) administrative authority, (c) multi-agency supports (e.g., person centered planning, wraparound, RENEW) expertise, (d) knowledge of students, and (e) knowledge about the operations of the school across grade levels and programs. </a:t>
                      </a:r>
                      <a:endParaRPr sz="1000"/>
                    </a:p>
                  </a:txBody>
                  <a:tcPr marL="91425" marR="91425" marT="91425" marB="91425">
                    <a:solidFill>
                      <a:srgbClr val="F4CCCC"/>
                    </a:solidFill>
                  </a:tcPr>
                </a:tc>
                <a:tc>
                  <a:txBody>
                    <a:bodyPr/>
                    <a:lstStyle/>
                    <a:p>
                      <a:pPr marL="0" lvl="0" indent="0" algn="l" rtl="0">
                        <a:spcBef>
                          <a:spcPts val="0"/>
                        </a:spcBef>
                        <a:spcAft>
                          <a:spcPts val="0"/>
                        </a:spcAft>
                        <a:buNone/>
                      </a:pPr>
                      <a:r>
                        <a:rPr lang="en" sz="1000"/>
                        <a:t>• School organizational chart </a:t>
                      </a:r>
                      <a:endParaRPr sz="1000"/>
                    </a:p>
                    <a:p>
                      <a:pPr marL="0" lvl="0" indent="0" algn="l" rtl="0">
                        <a:spcBef>
                          <a:spcPts val="0"/>
                        </a:spcBef>
                        <a:spcAft>
                          <a:spcPts val="0"/>
                        </a:spcAft>
                        <a:buNone/>
                      </a:pPr>
                      <a:r>
                        <a:rPr lang="en" sz="1000"/>
                        <a:t>• Tier 3 team meeting minutes </a:t>
                      </a:r>
                      <a:endParaRPr sz="1000"/>
                    </a:p>
                  </a:txBody>
                  <a:tcPr marL="91425" marR="91425" marT="91425" marB="91425">
                    <a:solidFill>
                      <a:srgbClr val="F4CCCC"/>
                    </a:solidFill>
                  </a:tcPr>
                </a:tc>
                <a:tc>
                  <a:txBody>
                    <a:bodyPr/>
                    <a:lstStyle/>
                    <a:p>
                      <a:pPr marL="0" lvl="0" indent="0" algn="l" rtl="0">
                        <a:spcBef>
                          <a:spcPts val="0"/>
                        </a:spcBef>
                        <a:spcAft>
                          <a:spcPts val="0"/>
                        </a:spcAft>
                        <a:buNone/>
                      </a:pPr>
                      <a:r>
                        <a:rPr lang="en" sz="1000" dirty="0"/>
                        <a:t>0 = Tier 3 team does not include a trained systems coordinator or all 5 identified functions </a:t>
                      </a:r>
                      <a:endParaRPr sz="1000" dirty="0"/>
                    </a:p>
                    <a:p>
                      <a:pPr marL="0" lvl="0" indent="0" algn="l" rtl="0">
                        <a:spcBef>
                          <a:spcPts val="0"/>
                        </a:spcBef>
                        <a:spcAft>
                          <a:spcPts val="0"/>
                        </a:spcAft>
                        <a:buNone/>
                      </a:pPr>
                      <a:r>
                        <a:rPr lang="en" sz="1000" dirty="0"/>
                        <a:t>1 = Tier 3 team members have some but not all 5 functions, and/ or some but not all members have relevant training or attend at least 80% of meetings 2 = Tier 3 team has a coordinator and all 5 functions, AND attendance of these members is at or above 80% </a:t>
                      </a:r>
                      <a:endParaRPr sz="1000" dirty="0"/>
                    </a:p>
                  </a:txBody>
                  <a:tcPr marL="91425" marR="91425" marT="91425" marB="91425">
                    <a:solidFill>
                      <a:srgbClr val="F4CCCC"/>
                    </a:solidFill>
                  </a:tcPr>
                </a:tc>
                <a:extLst>
                  <a:ext uri="{0D108BD9-81ED-4DB2-BD59-A6C34878D82A}">
                    <a16:rowId xmlns:a16="http://schemas.microsoft.com/office/drawing/2014/main" val="10003"/>
                  </a:ext>
                </a:extLst>
              </a:tr>
            </a:tbl>
          </a:graphicData>
        </a:graphic>
      </p:graphicFrame>
      <p:sp>
        <p:nvSpPr>
          <p:cNvPr id="525" name="Google Shape;525;p87"/>
          <p:cNvSpPr txBox="1"/>
          <p:nvPr/>
        </p:nvSpPr>
        <p:spPr>
          <a:xfrm>
            <a:off x="2375325" y="4642125"/>
            <a:ext cx="6722700" cy="4617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Proxima Nova"/>
                <a:ea typeface="Proxima Nova"/>
                <a:cs typeface="Proxima Nova"/>
                <a:sym typeface="Proxima Nova"/>
              </a:rPr>
              <a:t>Team Composition (items 1.1, 2.1, 3.1) - Tiered Fidelity Inventory </a:t>
            </a:r>
            <a:endParaRPr sz="1800" b="1">
              <a:latin typeface="Proxima Nova"/>
              <a:ea typeface="Proxima Nova"/>
              <a:cs typeface="Proxima Nova"/>
              <a:sym typeface="Proxima Nov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graphicFrame>
        <p:nvGraphicFramePr>
          <p:cNvPr id="530" name="Google Shape;530;p88"/>
          <p:cNvGraphicFramePr/>
          <p:nvPr/>
        </p:nvGraphicFramePr>
        <p:xfrm>
          <a:off x="73100" y="201825"/>
          <a:ext cx="9025025" cy="4298160"/>
        </p:xfrm>
        <a:graphic>
          <a:graphicData uri="http://schemas.openxmlformats.org/drawingml/2006/table">
            <a:tbl>
              <a:tblPr>
                <a:noFill/>
                <a:tableStyleId>{18F1D45C-239E-40CB-8A81-8F81296B4D6E}</a:tableStyleId>
              </a:tblPr>
              <a:tblGrid>
                <a:gridCol w="2920025">
                  <a:extLst>
                    <a:ext uri="{9D8B030D-6E8A-4147-A177-3AD203B41FA5}">
                      <a16:colId xmlns:a16="http://schemas.microsoft.com/office/drawing/2014/main" val="20000"/>
                    </a:ext>
                  </a:extLst>
                </a:gridCol>
                <a:gridCol w="2993125">
                  <a:extLst>
                    <a:ext uri="{9D8B030D-6E8A-4147-A177-3AD203B41FA5}">
                      <a16:colId xmlns:a16="http://schemas.microsoft.com/office/drawing/2014/main" val="20001"/>
                    </a:ext>
                  </a:extLst>
                </a:gridCol>
                <a:gridCol w="3111875">
                  <a:extLst>
                    <a:ext uri="{9D8B030D-6E8A-4147-A177-3AD203B41FA5}">
                      <a16:colId xmlns:a16="http://schemas.microsoft.com/office/drawing/2014/main" val="20002"/>
                    </a:ext>
                  </a:extLst>
                </a:gridCol>
              </a:tblGrid>
              <a:tr h="359675">
                <a:tc>
                  <a:txBody>
                    <a:bodyPr/>
                    <a:lstStyle/>
                    <a:p>
                      <a:pPr marL="0" lvl="0" indent="0" algn="ctr" rtl="0">
                        <a:spcBef>
                          <a:spcPts val="0"/>
                        </a:spcBef>
                        <a:spcAft>
                          <a:spcPts val="0"/>
                        </a:spcAft>
                        <a:buNone/>
                      </a:pPr>
                      <a:r>
                        <a:rPr lang="en" b="1"/>
                        <a:t>Feature</a:t>
                      </a:r>
                      <a:r>
                        <a:rPr lang="en"/>
                        <a:t> </a:t>
                      </a:r>
                      <a:endParaRPr/>
                    </a:p>
                  </a:txBody>
                  <a:tcPr marL="91425" marR="91425" marT="91425" marB="91425"/>
                </a:tc>
                <a:tc>
                  <a:txBody>
                    <a:bodyPr/>
                    <a:lstStyle/>
                    <a:p>
                      <a:pPr marL="0" lvl="0" indent="0" algn="ctr" rtl="0">
                        <a:spcBef>
                          <a:spcPts val="0"/>
                        </a:spcBef>
                        <a:spcAft>
                          <a:spcPts val="0"/>
                        </a:spcAft>
                        <a:buNone/>
                      </a:pPr>
                      <a:r>
                        <a:rPr lang="en" b="1"/>
                        <a:t>Possible Data Sources</a:t>
                      </a:r>
                      <a:endParaRPr b="1"/>
                    </a:p>
                  </a:txBody>
                  <a:tcPr marL="91425" marR="91425" marT="91425" marB="91425"/>
                </a:tc>
                <a:tc>
                  <a:txBody>
                    <a:bodyPr/>
                    <a:lstStyle/>
                    <a:p>
                      <a:pPr marL="0" lvl="0" indent="0" algn="ctr" rtl="0">
                        <a:spcBef>
                          <a:spcPts val="0"/>
                        </a:spcBef>
                        <a:spcAft>
                          <a:spcPts val="0"/>
                        </a:spcAft>
                        <a:buNone/>
                      </a:pPr>
                      <a:r>
                        <a:rPr lang="en" b="1"/>
                        <a:t>Scoring Criteria</a:t>
                      </a:r>
                      <a:endParaRPr b="1"/>
                    </a:p>
                  </a:txBody>
                  <a:tcPr marL="91425" marR="91425" marT="91425" marB="91425"/>
                </a:tc>
                <a:extLst>
                  <a:ext uri="{0D108BD9-81ED-4DB2-BD59-A6C34878D82A}">
                    <a16:rowId xmlns:a16="http://schemas.microsoft.com/office/drawing/2014/main" val="10000"/>
                  </a:ext>
                </a:extLst>
              </a:tr>
              <a:tr h="1326150">
                <a:tc>
                  <a:txBody>
                    <a:bodyPr/>
                    <a:lstStyle/>
                    <a:p>
                      <a:pPr marL="0" lvl="0" indent="0" algn="l" rtl="0">
                        <a:spcBef>
                          <a:spcPts val="0"/>
                        </a:spcBef>
                        <a:spcAft>
                          <a:spcPts val="0"/>
                        </a:spcAft>
                        <a:buNone/>
                      </a:pPr>
                      <a:r>
                        <a:rPr lang="en" sz="1000" b="1"/>
                        <a:t>1.2 Tier 1 </a:t>
                      </a:r>
                      <a:r>
                        <a:rPr lang="en" sz="1000"/>
                        <a:t>team meets at least monthly and has a) regular meeting format/agenda, b) minutes, c) defined meeting roles, and d) a current action plan. </a:t>
                      </a:r>
                      <a:endParaRPr sz="1000"/>
                    </a:p>
                  </a:txBody>
                  <a:tcPr marL="91425" marR="91425" marT="91425" marB="91425">
                    <a:solidFill>
                      <a:srgbClr val="D9EAD3"/>
                    </a:solidFill>
                  </a:tcPr>
                </a:tc>
                <a:tc>
                  <a:txBody>
                    <a:bodyPr/>
                    <a:lstStyle/>
                    <a:p>
                      <a:pPr marL="0" lvl="0" indent="0" algn="l" rtl="0">
                        <a:spcBef>
                          <a:spcPts val="0"/>
                        </a:spcBef>
                        <a:spcAft>
                          <a:spcPts val="0"/>
                        </a:spcAft>
                        <a:buNone/>
                      </a:pPr>
                      <a:r>
                        <a:rPr lang="en" sz="1000"/>
                        <a:t>• Tier 1 team meeting agendas and minutes</a:t>
                      </a:r>
                      <a:endParaRPr sz="1000"/>
                    </a:p>
                    <a:p>
                      <a:pPr marL="0" lvl="0" indent="0" algn="l" rtl="0">
                        <a:spcBef>
                          <a:spcPts val="0"/>
                        </a:spcBef>
                        <a:spcAft>
                          <a:spcPts val="0"/>
                        </a:spcAft>
                        <a:buNone/>
                      </a:pPr>
                      <a:r>
                        <a:rPr lang="en" sz="1000"/>
                        <a:t>• Tier 1 team meeting roles descriptions </a:t>
                      </a:r>
                      <a:endParaRPr sz="1000"/>
                    </a:p>
                    <a:p>
                      <a:pPr marL="0" lvl="0" indent="0" algn="l" rtl="0">
                        <a:spcBef>
                          <a:spcPts val="0"/>
                        </a:spcBef>
                        <a:spcAft>
                          <a:spcPts val="0"/>
                        </a:spcAft>
                        <a:buNone/>
                      </a:pPr>
                      <a:r>
                        <a:rPr lang="en" sz="1000"/>
                        <a:t>• Tier 1 team action plan </a:t>
                      </a:r>
                      <a:endParaRPr sz="1000"/>
                    </a:p>
                  </a:txBody>
                  <a:tcPr marL="91425" marR="91425" marT="91425" marB="91425">
                    <a:solidFill>
                      <a:srgbClr val="D9EAD3"/>
                    </a:solidFill>
                  </a:tcPr>
                </a:tc>
                <a:tc>
                  <a:txBody>
                    <a:bodyPr/>
                    <a:lstStyle/>
                    <a:p>
                      <a:pPr marL="0" lvl="0" indent="0" algn="l" rtl="0">
                        <a:spcBef>
                          <a:spcPts val="0"/>
                        </a:spcBef>
                        <a:spcAft>
                          <a:spcPts val="0"/>
                        </a:spcAft>
                        <a:buNone/>
                      </a:pPr>
                      <a:r>
                        <a:rPr lang="en" sz="1000"/>
                        <a:t>0 = Tier 1 team does not use regular meeting format/agenda, minutes, defined roles, or a current action plan. </a:t>
                      </a:r>
                      <a:endParaRPr sz="1000"/>
                    </a:p>
                    <a:p>
                      <a:pPr marL="0" lvl="0" indent="0" algn="l" rtl="0">
                        <a:spcBef>
                          <a:spcPts val="0"/>
                        </a:spcBef>
                        <a:spcAft>
                          <a:spcPts val="0"/>
                        </a:spcAft>
                        <a:buNone/>
                      </a:pPr>
                      <a:r>
                        <a:rPr lang="en" sz="1000"/>
                        <a:t>1 = Tier 1 team has at least 2 but not all 4 features 2 = Tier 1 team meets at least monthly and uses regular meeting format/agenda, minutes, defined roles, AND has a current action plan.  </a:t>
                      </a:r>
                      <a:endParaRPr sz="1000"/>
                    </a:p>
                  </a:txBody>
                  <a:tcPr marL="91425" marR="91425" marT="91425" marB="91425">
                    <a:solidFill>
                      <a:srgbClr val="D9EAD3"/>
                    </a:solidFill>
                  </a:tcPr>
                </a:tc>
                <a:extLst>
                  <a:ext uri="{0D108BD9-81ED-4DB2-BD59-A6C34878D82A}">
                    <a16:rowId xmlns:a16="http://schemas.microsoft.com/office/drawing/2014/main" val="10001"/>
                  </a:ext>
                </a:extLst>
              </a:tr>
              <a:tr h="1079475">
                <a:tc>
                  <a:txBody>
                    <a:bodyPr/>
                    <a:lstStyle/>
                    <a:p>
                      <a:pPr marL="0" lvl="0" indent="0" algn="l" rtl="0">
                        <a:spcBef>
                          <a:spcPts val="0"/>
                        </a:spcBef>
                        <a:spcAft>
                          <a:spcPts val="0"/>
                        </a:spcAft>
                        <a:buNone/>
                      </a:pPr>
                      <a:r>
                        <a:rPr lang="en" sz="1000" b="1"/>
                        <a:t>2.2 Tier 2</a:t>
                      </a:r>
                      <a:r>
                        <a:rPr lang="en" sz="1000"/>
                        <a:t> team meets at least monthly and has a) regular meeting format/agenda, b) minutes, c) defined meeting roles, and d) a current action plan. </a:t>
                      </a:r>
                      <a:endParaRPr sz="1000"/>
                    </a:p>
                  </a:txBody>
                  <a:tcPr marL="91425" marR="91425" marT="91425" marB="91425">
                    <a:solidFill>
                      <a:srgbClr val="FFF2CC"/>
                    </a:solidFill>
                  </a:tcPr>
                </a:tc>
                <a:tc>
                  <a:txBody>
                    <a:bodyPr/>
                    <a:lstStyle/>
                    <a:p>
                      <a:pPr marL="0" lvl="0" indent="0" algn="l" rtl="0">
                        <a:spcBef>
                          <a:spcPts val="0"/>
                        </a:spcBef>
                        <a:spcAft>
                          <a:spcPts val="0"/>
                        </a:spcAft>
                        <a:buNone/>
                      </a:pPr>
                      <a:r>
                        <a:rPr lang="en" sz="1000"/>
                        <a:t>• Tier 2 team meeting agendas and minutes</a:t>
                      </a:r>
                      <a:endParaRPr sz="1000"/>
                    </a:p>
                    <a:p>
                      <a:pPr marL="0" lvl="0" indent="0" algn="l" rtl="0">
                        <a:spcBef>
                          <a:spcPts val="0"/>
                        </a:spcBef>
                        <a:spcAft>
                          <a:spcPts val="0"/>
                        </a:spcAft>
                        <a:buNone/>
                      </a:pPr>
                      <a:r>
                        <a:rPr lang="en" sz="1000"/>
                        <a:t>• Tier 2 team meeting roles descriptions </a:t>
                      </a:r>
                      <a:endParaRPr sz="1000"/>
                    </a:p>
                    <a:p>
                      <a:pPr marL="0" lvl="0" indent="0" algn="l" rtl="0">
                        <a:spcBef>
                          <a:spcPts val="0"/>
                        </a:spcBef>
                        <a:spcAft>
                          <a:spcPts val="0"/>
                        </a:spcAft>
                        <a:buNone/>
                      </a:pPr>
                      <a:r>
                        <a:rPr lang="en" sz="1000"/>
                        <a:t>• Tier 2 team action plan </a:t>
                      </a:r>
                      <a:endParaRPr sz="1000"/>
                    </a:p>
                  </a:txBody>
                  <a:tcPr marL="91425" marR="91425" marT="91425" marB="91425">
                    <a:solidFill>
                      <a:srgbClr val="FFF2CC"/>
                    </a:solidFill>
                  </a:tcPr>
                </a:tc>
                <a:tc>
                  <a:txBody>
                    <a:bodyPr/>
                    <a:lstStyle/>
                    <a:p>
                      <a:pPr marL="0" lvl="0" indent="0" algn="l" rtl="0">
                        <a:spcBef>
                          <a:spcPts val="0"/>
                        </a:spcBef>
                        <a:spcAft>
                          <a:spcPts val="0"/>
                        </a:spcAft>
                        <a:buNone/>
                      </a:pPr>
                      <a:r>
                        <a:rPr lang="en" sz="1000"/>
                        <a:t>0 = Tier 2 team does not use regular meeting format/agenda, minutes, defined roles, or a current action plan. </a:t>
                      </a:r>
                      <a:endParaRPr sz="1000"/>
                    </a:p>
                    <a:p>
                      <a:pPr marL="0" lvl="0" indent="0" algn="l" rtl="0">
                        <a:spcBef>
                          <a:spcPts val="0"/>
                        </a:spcBef>
                        <a:spcAft>
                          <a:spcPts val="0"/>
                        </a:spcAft>
                        <a:buNone/>
                      </a:pPr>
                      <a:r>
                        <a:rPr lang="en" sz="1000"/>
                        <a:t>1 = Tier 2 team has at least 2 but not all 4 features 2 = Tier 2 team meets at least monthly and uses regular meeting format/agenda, minutes, defined roles, AND has a current action plan.  </a:t>
                      </a:r>
                      <a:endParaRPr sz="1000"/>
                    </a:p>
                  </a:txBody>
                  <a:tcPr marL="91425" marR="91425" marT="91425" marB="91425">
                    <a:solidFill>
                      <a:srgbClr val="FFF2CC"/>
                    </a:solidFill>
                  </a:tcPr>
                </a:tc>
                <a:extLst>
                  <a:ext uri="{0D108BD9-81ED-4DB2-BD59-A6C34878D82A}">
                    <a16:rowId xmlns:a16="http://schemas.microsoft.com/office/drawing/2014/main" val="10002"/>
                  </a:ext>
                </a:extLst>
              </a:tr>
              <a:tr h="1326150">
                <a:tc>
                  <a:txBody>
                    <a:bodyPr/>
                    <a:lstStyle/>
                    <a:p>
                      <a:pPr marL="0" lvl="0" indent="0" algn="l" rtl="0">
                        <a:spcBef>
                          <a:spcPts val="0"/>
                        </a:spcBef>
                        <a:spcAft>
                          <a:spcPts val="0"/>
                        </a:spcAft>
                        <a:buNone/>
                      </a:pPr>
                      <a:r>
                        <a:rPr lang="en" sz="1000" b="1"/>
                        <a:t>3.2 Tier 3 </a:t>
                      </a:r>
                      <a:r>
                        <a:rPr lang="en" sz="1000"/>
                        <a:t>team meets at least monthly and has a) regular meeting format/agenda, b) minutes, c) defined meeting roles, and d) a current action plan. </a:t>
                      </a:r>
                      <a:endParaRPr sz="1000"/>
                    </a:p>
                  </a:txBody>
                  <a:tcPr marL="91425" marR="91425" marT="91425" marB="91425">
                    <a:solidFill>
                      <a:srgbClr val="F4CCCC"/>
                    </a:solidFill>
                  </a:tcPr>
                </a:tc>
                <a:tc>
                  <a:txBody>
                    <a:bodyPr/>
                    <a:lstStyle/>
                    <a:p>
                      <a:pPr marL="0" lvl="0" indent="0" algn="l" rtl="0">
                        <a:spcBef>
                          <a:spcPts val="0"/>
                        </a:spcBef>
                        <a:spcAft>
                          <a:spcPts val="0"/>
                        </a:spcAft>
                        <a:buNone/>
                      </a:pPr>
                      <a:r>
                        <a:rPr lang="en" sz="1000"/>
                        <a:t>• Tier 3 team meeting agendas and minutes</a:t>
                      </a:r>
                      <a:endParaRPr sz="1000"/>
                    </a:p>
                    <a:p>
                      <a:pPr marL="0" lvl="0" indent="0" algn="l" rtl="0">
                        <a:spcBef>
                          <a:spcPts val="0"/>
                        </a:spcBef>
                        <a:spcAft>
                          <a:spcPts val="0"/>
                        </a:spcAft>
                        <a:buNone/>
                      </a:pPr>
                      <a:r>
                        <a:rPr lang="en" sz="1000"/>
                        <a:t>• Tier 3 team meeting roles descriptions </a:t>
                      </a:r>
                      <a:endParaRPr sz="1000"/>
                    </a:p>
                    <a:p>
                      <a:pPr marL="0" lvl="0" indent="0" algn="l" rtl="0">
                        <a:spcBef>
                          <a:spcPts val="0"/>
                        </a:spcBef>
                        <a:spcAft>
                          <a:spcPts val="0"/>
                        </a:spcAft>
                        <a:buNone/>
                      </a:pPr>
                      <a:r>
                        <a:rPr lang="en" sz="1000"/>
                        <a:t>• Tier 3 team action plan </a:t>
                      </a:r>
                      <a:endParaRPr sz="1000"/>
                    </a:p>
                  </a:txBody>
                  <a:tcPr marL="91425" marR="91425" marT="91425" marB="91425">
                    <a:solidFill>
                      <a:srgbClr val="F4CCCC"/>
                    </a:solidFill>
                  </a:tcPr>
                </a:tc>
                <a:tc>
                  <a:txBody>
                    <a:bodyPr/>
                    <a:lstStyle/>
                    <a:p>
                      <a:pPr marL="0" lvl="0" indent="0" algn="l" rtl="0">
                        <a:spcBef>
                          <a:spcPts val="0"/>
                        </a:spcBef>
                        <a:spcAft>
                          <a:spcPts val="0"/>
                        </a:spcAft>
                        <a:buNone/>
                      </a:pPr>
                      <a:r>
                        <a:rPr lang="en" sz="1000" dirty="0"/>
                        <a:t>0 = Tier 3 team does not use regular meeting format/agenda, minutes, defined roles, or a current action plan. </a:t>
                      </a:r>
                      <a:endParaRPr sz="1000" dirty="0"/>
                    </a:p>
                    <a:p>
                      <a:pPr marL="0" lvl="0" indent="0" algn="l" rtl="0">
                        <a:spcBef>
                          <a:spcPts val="0"/>
                        </a:spcBef>
                        <a:spcAft>
                          <a:spcPts val="0"/>
                        </a:spcAft>
                        <a:buNone/>
                      </a:pPr>
                      <a:r>
                        <a:rPr lang="en" sz="1000" dirty="0"/>
                        <a:t>1 = Tier 3 team has at least 2 but not all 4 features 2 = Tier 3 team meets at least monthly and uses regular meeting format/agenda, minutes, defined roles, AND has a current action plan.   </a:t>
                      </a:r>
                      <a:endParaRPr sz="1000" dirty="0"/>
                    </a:p>
                  </a:txBody>
                  <a:tcPr marL="91425" marR="91425" marT="91425" marB="91425">
                    <a:solidFill>
                      <a:srgbClr val="F4CCCC"/>
                    </a:solidFill>
                  </a:tcPr>
                </a:tc>
                <a:extLst>
                  <a:ext uri="{0D108BD9-81ED-4DB2-BD59-A6C34878D82A}">
                    <a16:rowId xmlns:a16="http://schemas.microsoft.com/office/drawing/2014/main" val="10003"/>
                  </a:ext>
                </a:extLst>
              </a:tr>
            </a:tbl>
          </a:graphicData>
        </a:graphic>
      </p:graphicFrame>
      <p:sp>
        <p:nvSpPr>
          <p:cNvPr id="531" name="Google Shape;531;p88"/>
          <p:cNvSpPr txBox="1"/>
          <p:nvPr/>
        </p:nvSpPr>
        <p:spPr>
          <a:xfrm>
            <a:off x="1242475" y="4642125"/>
            <a:ext cx="7855800" cy="4617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Proxima Nova"/>
                <a:ea typeface="Proxima Nova"/>
                <a:cs typeface="Proxima Nova"/>
                <a:sym typeface="Proxima Nova"/>
              </a:rPr>
              <a:t>Team Operating Procedures (items 1.2, 2.2, 3.2) - Tiered Fidelity Inventory </a:t>
            </a:r>
            <a:endParaRPr sz="1800" b="1">
              <a:latin typeface="Proxima Nova"/>
              <a:ea typeface="Proxima Nova"/>
              <a:cs typeface="Proxima Nova"/>
              <a:sym typeface="Proxima Nov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89"/>
          <p:cNvSpPr txBox="1">
            <a:spLocks noGrp="1"/>
          </p:cNvSpPr>
          <p:nvPr>
            <p:ph type="title"/>
          </p:nvPr>
        </p:nvSpPr>
        <p:spPr>
          <a:xfrm>
            <a:off x="311700" y="182725"/>
            <a:ext cx="8520600" cy="8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700" b="1">
                <a:solidFill>
                  <a:srgbClr val="1F497D"/>
                </a:solidFill>
                <a:latin typeface="Verdana"/>
                <a:ea typeface="Verdana"/>
                <a:cs typeface="Verdana"/>
                <a:sym typeface="Verdana"/>
              </a:rPr>
              <a:t>Delaware Multi-Tiered System of Support School Needs Inventory Rubric</a:t>
            </a:r>
            <a:endParaRPr sz="2700" b="1">
              <a:solidFill>
                <a:srgbClr val="1F497D"/>
              </a:solidFill>
              <a:latin typeface="Verdana"/>
              <a:ea typeface="Verdana"/>
              <a:cs typeface="Verdana"/>
              <a:sym typeface="Verdana"/>
            </a:endParaRPr>
          </a:p>
        </p:txBody>
      </p:sp>
      <p:sp>
        <p:nvSpPr>
          <p:cNvPr id="537" name="Google Shape;537;p89"/>
          <p:cNvSpPr txBox="1">
            <a:spLocks noGrp="1"/>
          </p:cNvSpPr>
          <p:nvPr>
            <p:ph type="body" idx="1"/>
          </p:nvPr>
        </p:nvSpPr>
        <p:spPr>
          <a:xfrm>
            <a:off x="311700" y="1370375"/>
            <a:ext cx="6421500" cy="3198600"/>
          </a:xfrm>
          <a:prstGeom prst="rect">
            <a:avLst/>
          </a:prstGeom>
        </p:spPr>
        <p:txBody>
          <a:bodyPr spcFirstLastPara="1" wrap="square" lIns="91425" tIns="91425" rIns="91425" bIns="91425" anchor="t" anchorCtr="0">
            <a:normAutofit/>
          </a:bodyPr>
          <a:lstStyle/>
          <a:p>
            <a:pPr marL="457200" lvl="0" indent="-400050" algn="l" rtl="0">
              <a:spcBef>
                <a:spcPts val="0"/>
              </a:spcBef>
              <a:spcAft>
                <a:spcPts val="0"/>
              </a:spcAft>
              <a:buClr>
                <a:srgbClr val="000000"/>
              </a:buClr>
              <a:buSzPts val="2700"/>
              <a:buChar char="●"/>
            </a:pPr>
            <a:r>
              <a:rPr lang="en" sz="2700">
                <a:solidFill>
                  <a:srgbClr val="000000"/>
                </a:solidFill>
              </a:rPr>
              <a:t>DE-based tool to establish baseline data of the systems and practices of MTSS and to monitor ongoing school-level implementation</a:t>
            </a:r>
            <a:endParaRPr sz="2700">
              <a:solidFill>
                <a:srgbClr val="000000"/>
              </a:solidFill>
            </a:endParaRPr>
          </a:p>
          <a:p>
            <a:pPr marL="457200" lvl="0" indent="-400050" algn="l" rtl="0">
              <a:spcBef>
                <a:spcPts val="0"/>
              </a:spcBef>
              <a:spcAft>
                <a:spcPts val="0"/>
              </a:spcAft>
              <a:buClr>
                <a:srgbClr val="000000"/>
              </a:buClr>
              <a:buSzPts val="2700"/>
              <a:buChar char="●"/>
            </a:pPr>
            <a:r>
              <a:rPr lang="en" sz="2700">
                <a:solidFill>
                  <a:srgbClr val="000000"/>
                </a:solidFill>
              </a:rPr>
              <a:t>Supports the integration of academic and non-academic MTSS </a:t>
            </a:r>
            <a:endParaRPr sz="2700">
              <a:solidFill>
                <a:srgbClr val="000000"/>
              </a:solidFill>
            </a:endParaRPr>
          </a:p>
        </p:txBody>
      </p:sp>
      <p:sp>
        <p:nvSpPr>
          <p:cNvPr id="538" name="Google Shape;538;p89"/>
          <p:cNvSpPr txBox="1"/>
          <p:nvPr/>
        </p:nvSpPr>
        <p:spPr>
          <a:xfrm>
            <a:off x="2428568" y="4527900"/>
            <a:ext cx="6540807"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dirty="0">
                <a:solidFill>
                  <a:schemeClr val="accent5"/>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Delaware Multi-Tiered System of Support School Needs Inventory Rubric</a:t>
            </a:r>
            <a:endParaRPr dirty="0">
              <a:latin typeface="Proxima Nova"/>
              <a:ea typeface="Proxima Nova"/>
              <a:cs typeface="Proxima Nova"/>
              <a:sym typeface="Proxima Nova"/>
            </a:endParaRPr>
          </a:p>
          <a:p>
            <a:pPr marL="0" lvl="0" indent="0" algn="l" rtl="0">
              <a:spcBef>
                <a:spcPts val="0"/>
              </a:spcBef>
              <a:spcAft>
                <a:spcPts val="0"/>
              </a:spcAft>
              <a:buNone/>
            </a:pPr>
            <a:endParaRPr i="1" dirty="0">
              <a:latin typeface="Proxima Nova"/>
              <a:ea typeface="Proxima Nova"/>
              <a:cs typeface="Proxima Nova"/>
              <a:sym typeface="Proxima Nova"/>
            </a:endParaRPr>
          </a:p>
        </p:txBody>
      </p:sp>
      <p:pic>
        <p:nvPicPr>
          <p:cNvPr id="539" name="Google Shape;539;p89" descr="Image showing a series of steps, starting with source of technical support: Delaware Department of Education, with an arrow point to text that says, &quot;the infrastructure: Districts and charters,&quot; with an arrow point to text that says &quot;the mechanism for change: Schools&quot;, and then an arrow pointing to text that says &quot;our purpose: Students and families&quot;"/>
          <p:cNvPicPr preferRelativeResize="0"/>
          <p:nvPr/>
        </p:nvPicPr>
        <p:blipFill>
          <a:blip r:embed="rId4">
            <a:alphaModFix/>
          </a:blip>
          <a:stretch>
            <a:fillRect/>
          </a:stretch>
        </p:blipFill>
        <p:spPr>
          <a:xfrm>
            <a:off x="6896114" y="767425"/>
            <a:ext cx="1936186" cy="387234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90"/>
          <p:cNvSpPr txBox="1"/>
          <p:nvPr/>
        </p:nvSpPr>
        <p:spPr>
          <a:xfrm>
            <a:off x="2908650" y="4661400"/>
            <a:ext cx="596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accent5"/>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Delaware Multi-Tiered System of Support School Needs Inventory Rubric</a:t>
            </a:r>
            <a:endParaRPr>
              <a:latin typeface="Proxima Nova"/>
              <a:ea typeface="Proxima Nova"/>
              <a:cs typeface="Proxima Nova"/>
              <a:sym typeface="Proxima Nova"/>
            </a:endParaRPr>
          </a:p>
        </p:txBody>
      </p:sp>
      <p:sp>
        <p:nvSpPr>
          <p:cNvPr id="545" name="Google Shape;545;p90"/>
          <p:cNvSpPr txBox="1"/>
          <p:nvPr/>
        </p:nvSpPr>
        <p:spPr>
          <a:xfrm>
            <a:off x="219250" y="50750"/>
            <a:ext cx="47325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1F497D"/>
                </a:solidFill>
                <a:latin typeface="Proxima Nova"/>
                <a:ea typeface="Proxima Nova"/>
                <a:cs typeface="Proxima Nova"/>
                <a:sym typeface="Proxima Nova"/>
              </a:rPr>
              <a:t>Integrated Teaming </a:t>
            </a:r>
            <a:endParaRPr sz="3000" b="1">
              <a:solidFill>
                <a:srgbClr val="1F497D"/>
              </a:solidFill>
              <a:latin typeface="Proxima Nova"/>
              <a:ea typeface="Proxima Nova"/>
              <a:cs typeface="Proxima Nova"/>
              <a:sym typeface="Proxima Nova"/>
            </a:endParaRPr>
          </a:p>
        </p:txBody>
      </p:sp>
      <p:graphicFrame>
        <p:nvGraphicFramePr>
          <p:cNvPr id="546" name="Google Shape;546;p90"/>
          <p:cNvGraphicFramePr/>
          <p:nvPr/>
        </p:nvGraphicFramePr>
        <p:xfrm>
          <a:off x="64113" y="1083950"/>
          <a:ext cx="8992075" cy="3901380"/>
        </p:xfrm>
        <a:graphic>
          <a:graphicData uri="http://schemas.openxmlformats.org/drawingml/2006/table">
            <a:tbl>
              <a:tblPr>
                <a:noFill/>
                <a:tableStyleId>{18F1D45C-239E-40CB-8A81-8F81296B4D6E}</a:tableStyleId>
              </a:tblPr>
              <a:tblGrid>
                <a:gridCol w="930950">
                  <a:extLst>
                    <a:ext uri="{9D8B030D-6E8A-4147-A177-3AD203B41FA5}">
                      <a16:colId xmlns:a16="http://schemas.microsoft.com/office/drawing/2014/main" val="20000"/>
                    </a:ext>
                  </a:extLst>
                </a:gridCol>
                <a:gridCol w="1913575">
                  <a:extLst>
                    <a:ext uri="{9D8B030D-6E8A-4147-A177-3AD203B41FA5}">
                      <a16:colId xmlns:a16="http://schemas.microsoft.com/office/drawing/2014/main" val="20001"/>
                    </a:ext>
                  </a:extLst>
                </a:gridCol>
                <a:gridCol w="2520000">
                  <a:extLst>
                    <a:ext uri="{9D8B030D-6E8A-4147-A177-3AD203B41FA5}">
                      <a16:colId xmlns:a16="http://schemas.microsoft.com/office/drawing/2014/main" val="20002"/>
                    </a:ext>
                  </a:extLst>
                </a:gridCol>
                <a:gridCol w="2339125">
                  <a:extLst>
                    <a:ext uri="{9D8B030D-6E8A-4147-A177-3AD203B41FA5}">
                      <a16:colId xmlns:a16="http://schemas.microsoft.com/office/drawing/2014/main" val="20003"/>
                    </a:ext>
                  </a:extLst>
                </a:gridCol>
                <a:gridCol w="1288425">
                  <a:extLst>
                    <a:ext uri="{9D8B030D-6E8A-4147-A177-3AD203B41FA5}">
                      <a16:colId xmlns:a16="http://schemas.microsoft.com/office/drawing/2014/main" val="20004"/>
                    </a:ext>
                  </a:extLst>
                </a:gridCol>
              </a:tblGrid>
              <a:tr h="777200">
                <a:tc>
                  <a:txBody>
                    <a:bodyPr/>
                    <a:lstStyle/>
                    <a:p>
                      <a:pPr marL="0" lvl="0" indent="0" algn="ctr" rtl="0">
                        <a:spcBef>
                          <a:spcPts val="0"/>
                        </a:spcBef>
                        <a:spcAft>
                          <a:spcPts val="0"/>
                        </a:spcAft>
                        <a:buNone/>
                      </a:pPr>
                      <a:r>
                        <a:rPr lang="en" sz="1300" b="1">
                          <a:solidFill>
                            <a:schemeClr val="lt1"/>
                          </a:solidFill>
                        </a:rPr>
                        <a:t>Item</a:t>
                      </a:r>
                      <a:endParaRPr sz="1300" b="1">
                        <a:solidFill>
                          <a:schemeClr val="lt1"/>
                        </a:solidFill>
                      </a:endParaRPr>
                    </a:p>
                  </a:txBody>
                  <a:tcPr marL="91425" marR="91425" marT="91425" marB="91425">
                    <a:solidFill>
                      <a:srgbClr val="1F497D"/>
                    </a:solidFill>
                  </a:tcPr>
                </a:tc>
                <a:tc>
                  <a:txBody>
                    <a:bodyPr/>
                    <a:lstStyle/>
                    <a:p>
                      <a:pPr marL="0" lvl="0" indent="0" algn="ctr" rtl="0">
                        <a:spcBef>
                          <a:spcPts val="0"/>
                        </a:spcBef>
                        <a:spcAft>
                          <a:spcPts val="0"/>
                        </a:spcAft>
                        <a:buNone/>
                      </a:pPr>
                      <a:r>
                        <a:rPr lang="en" sz="1300" b="1">
                          <a:solidFill>
                            <a:schemeClr val="lt1"/>
                          </a:solidFill>
                        </a:rPr>
                        <a:t>Little or No Implementation </a:t>
                      </a:r>
                      <a:endParaRPr sz="1300" b="1">
                        <a:solidFill>
                          <a:schemeClr val="lt1"/>
                        </a:solidFill>
                      </a:endParaRPr>
                    </a:p>
                    <a:p>
                      <a:pPr marL="0" lvl="0" indent="0" algn="ctr" rtl="0">
                        <a:spcBef>
                          <a:spcPts val="0"/>
                        </a:spcBef>
                        <a:spcAft>
                          <a:spcPts val="0"/>
                        </a:spcAft>
                        <a:buNone/>
                      </a:pPr>
                      <a:r>
                        <a:rPr lang="en" sz="1300" b="1">
                          <a:solidFill>
                            <a:schemeClr val="lt1"/>
                          </a:solidFill>
                        </a:rPr>
                        <a:t>1</a:t>
                      </a:r>
                      <a:endParaRPr sz="1300" b="1">
                        <a:solidFill>
                          <a:schemeClr val="lt1"/>
                        </a:solidFill>
                      </a:endParaRPr>
                    </a:p>
                  </a:txBody>
                  <a:tcPr marL="91425" marR="91425" marT="91425" marB="91425">
                    <a:solidFill>
                      <a:srgbClr val="1F497D"/>
                    </a:solidFill>
                  </a:tcPr>
                </a:tc>
                <a:tc>
                  <a:txBody>
                    <a:bodyPr/>
                    <a:lstStyle/>
                    <a:p>
                      <a:pPr marL="0" lvl="0" indent="0" algn="ctr" rtl="0">
                        <a:spcBef>
                          <a:spcPts val="0"/>
                        </a:spcBef>
                        <a:spcAft>
                          <a:spcPts val="0"/>
                        </a:spcAft>
                        <a:buNone/>
                      </a:pPr>
                      <a:r>
                        <a:rPr lang="en" sz="1300" b="1">
                          <a:solidFill>
                            <a:schemeClr val="lt1"/>
                          </a:solidFill>
                        </a:rPr>
                        <a:t>Partial or Inconsistent Implementation</a:t>
                      </a:r>
                      <a:endParaRPr sz="1300" b="1">
                        <a:solidFill>
                          <a:schemeClr val="lt1"/>
                        </a:solidFill>
                      </a:endParaRPr>
                    </a:p>
                    <a:p>
                      <a:pPr marL="0" lvl="0" indent="0" algn="ctr" rtl="0">
                        <a:spcBef>
                          <a:spcPts val="0"/>
                        </a:spcBef>
                        <a:spcAft>
                          <a:spcPts val="0"/>
                        </a:spcAft>
                        <a:buNone/>
                      </a:pPr>
                      <a:r>
                        <a:rPr lang="en" sz="1300" b="1">
                          <a:solidFill>
                            <a:schemeClr val="lt1"/>
                          </a:solidFill>
                        </a:rPr>
                        <a:t>3</a:t>
                      </a:r>
                      <a:endParaRPr sz="1300" b="1">
                        <a:solidFill>
                          <a:schemeClr val="lt1"/>
                        </a:solidFill>
                      </a:endParaRPr>
                    </a:p>
                  </a:txBody>
                  <a:tcPr marL="91425" marR="91425" marT="91425" marB="91425">
                    <a:solidFill>
                      <a:srgbClr val="1F497D"/>
                    </a:solidFill>
                  </a:tcPr>
                </a:tc>
                <a:tc>
                  <a:txBody>
                    <a:bodyPr/>
                    <a:lstStyle/>
                    <a:p>
                      <a:pPr marL="0" lvl="0" indent="0" algn="ctr" rtl="0">
                        <a:spcBef>
                          <a:spcPts val="0"/>
                        </a:spcBef>
                        <a:spcAft>
                          <a:spcPts val="0"/>
                        </a:spcAft>
                        <a:buNone/>
                      </a:pPr>
                      <a:r>
                        <a:rPr lang="en" sz="1300" b="1">
                          <a:solidFill>
                            <a:schemeClr val="lt1"/>
                          </a:solidFill>
                        </a:rPr>
                        <a:t>Complete and Consistent Implementation</a:t>
                      </a:r>
                      <a:endParaRPr sz="1300" b="1">
                        <a:solidFill>
                          <a:schemeClr val="lt1"/>
                        </a:solidFill>
                      </a:endParaRPr>
                    </a:p>
                    <a:p>
                      <a:pPr marL="0" lvl="0" indent="0" algn="ctr" rtl="0">
                        <a:spcBef>
                          <a:spcPts val="0"/>
                        </a:spcBef>
                        <a:spcAft>
                          <a:spcPts val="0"/>
                        </a:spcAft>
                        <a:buNone/>
                      </a:pPr>
                      <a:r>
                        <a:rPr lang="en" sz="1300" b="1">
                          <a:solidFill>
                            <a:schemeClr val="lt1"/>
                          </a:solidFill>
                        </a:rPr>
                        <a:t>5</a:t>
                      </a:r>
                      <a:endParaRPr sz="1300" b="1">
                        <a:solidFill>
                          <a:schemeClr val="lt1"/>
                        </a:solidFill>
                      </a:endParaRPr>
                    </a:p>
                  </a:txBody>
                  <a:tcPr marL="91425" marR="91425" marT="91425" marB="91425">
                    <a:solidFill>
                      <a:srgbClr val="1F497D"/>
                    </a:solidFill>
                  </a:tcPr>
                </a:tc>
                <a:tc>
                  <a:txBody>
                    <a:bodyPr/>
                    <a:lstStyle/>
                    <a:p>
                      <a:pPr marL="0" lvl="0" indent="0" algn="ctr" rtl="0">
                        <a:spcBef>
                          <a:spcPts val="0"/>
                        </a:spcBef>
                        <a:spcAft>
                          <a:spcPts val="0"/>
                        </a:spcAft>
                        <a:buNone/>
                      </a:pPr>
                      <a:r>
                        <a:rPr lang="en" sz="1300" b="1">
                          <a:solidFill>
                            <a:schemeClr val="lt1"/>
                          </a:solidFill>
                        </a:rPr>
                        <a:t>Notes/</a:t>
                      </a:r>
                      <a:endParaRPr sz="1300" b="1">
                        <a:solidFill>
                          <a:schemeClr val="lt1"/>
                        </a:solidFill>
                      </a:endParaRPr>
                    </a:p>
                    <a:p>
                      <a:pPr marL="0" lvl="0" indent="0" algn="ctr" rtl="0">
                        <a:spcBef>
                          <a:spcPts val="0"/>
                        </a:spcBef>
                        <a:spcAft>
                          <a:spcPts val="0"/>
                        </a:spcAft>
                        <a:buNone/>
                      </a:pPr>
                      <a:r>
                        <a:rPr lang="en" sz="1300" b="1">
                          <a:solidFill>
                            <a:schemeClr val="lt1"/>
                          </a:solidFill>
                        </a:rPr>
                        <a:t>Evidence to Support Ratings</a:t>
                      </a:r>
                      <a:endParaRPr sz="1300" b="1">
                        <a:solidFill>
                          <a:schemeClr val="lt1"/>
                        </a:solidFill>
                      </a:endParaRPr>
                    </a:p>
                  </a:txBody>
                  <a:tcPr marL="91425" marR="91425" marT="91425" marB="91425">
                    <a:solidFill>
                      <a:srgbClr val="1F497D"/>
                    </a:solidFill>
                  </a:tcPr>
                </a:tc>
                <a:extLst>
                  <a:ext uri="{0D108BD9-81ED-4DB2-BD59-A6C34878D82A}">
                    <a16:rowId xmlns:a16="http://schemas.microsoft.com/office/drawing/2014/main" val="10000"/>
                  </a:ext>
                </a:extLst>
              </a:tr>
              <a:tr h="2874975">
                <a:tc>
                  <a:txBody>
                    <a:bodyPr/>
                    <a:lstStyle/>
                    <a:p>
                      <a:pPr marL="0" lvl="0" indent="0" algn="l" rtl="0">
                        <a:spcBef>
                          <a:spcPts val="0"/>
                        </a:spcBef>
                        <a:spcAft>
                          <a:spcPts val="0"/>
                        </a:spcAft>
                        <a:buNone/>
                      </a:pPr>
                      <a:r>
                        <a:rPr lang="en" sz="1200"/>
                        <a:t>Integrated Teaming</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txBody>
                  <a:tcPr marL="91425" marR="91425" marT="91425" marB="91425"/>
                </a:tc>
                <a:tc>
                  <a:txBody>
                    <a:bodyPr/>
                    <a:lstStyle/>
                    <a:p>
                      <a:pPr marL="0" lvl="0" indent="0" algn="l" rtl="0">
                        <a:spcBef>
                          <a:spcPts val="0"/>
                        </a:spcBef>
                        <a:spcAft>
                          <a:spcPts val="0"/>
                        </a:spcAft>
                        <a:buNone/>
                      </a:pPr>
                      <a:r>
                        <a:rPr lang="en" sz="1200"/>
                        <a:t>The MTSS team does not have the needed staff, expertise, or processes to integrate academic and nonacademic interventions and supports; or there are separate academic and nonacademic teams, and a process is not in place to integrate academic and nonacademic teams, interventions, and supports.</a:t>
                      </a:r>
                      <a:endParaRPr sz="1200"/>
                    </a:p>
                  </a:txBody>
                  <a:tcPr marL="91425" marR="91425" marT="91425" marB="91425"/>
                </a:tc>
                <a:tc>
                  <a:txBody>
                    <a:bodyPr/>
                    <a:lstStyle/>
                    <a:p>
                      <a:pPr marL="0" lvl="0" indent="0" algn="l" rtl="0">
                        <a:spcBef>
                          <a:spcPts val="0"/>
                        </a:spcBef>
                        <a:spcAft>
                          <a:spcPts val="0"/>
                        </a:spcAft>
                        <a:buNone/>
                      </a:pPr>
                      <a:r>
                        <a:rPr lang="en" sz="1200"/>
                        <a:t>The MTSS team has begun developing the needed staff, expertise, and processes to integrate academic and nonacademic interventions and supports. If there are separate academic and nonacademic teams, the teams have begun developing processes to integrate academic and nonacademic teams, interventions, and supports, but these processes are not well defined or consistently implemented</a:t>
                      </a:r>
                      <a:endParaRPr sz="1200"/>
                    </a:p>
                  </a:txBody>
                  <a:tcPr marL="91425" marR="91425" marT="91425" marB="91425"/>
                </a:tc>
                <a:tc>
                  <a:txBody>
                    <a:bodyPr/>
                    <a:lstStyle/>
                    <a:p>
                      <a:pPr marL="0" lvl="0" indent="0" algn="l" rtl="0">
                        <a:spcBef>
                          <a:spcPts val="0"/>
                        </a:spcBef>
                        <a:spcAft>
                          <a:spcPts val="0"/>
                        </a:spcAft>
                        <a:buNone/>
                      </a:pPr>
                      <a:r>
                        <a:rPr lang="en" sz="1200"/>
                        <a:t>The MTSS team has the needed staff, expertise, and processes in place to integrate academic and nonacademic interventions and supports. If there are separate academic and nonacademic teams, the teams meet on a regular basis to ensure alignment of academic and nonacademic supports and to address the needs of students who require both academic and nonacademic intervention</a:t>
                      </a:r>
                      <a:endParaRPr sz="1200"/>
                    </a:p>
                  </a:txBody>
                  <a:tcPr marL="91425" marR="91425" marT="91425" marB="91425"/>
                </a:tc>
                <a:tc>
                  <a:txBody>
                    <a:bodyPr/>
                    <a:lstStyle/>
                    <a:p>
                      <a:pPr marL="0" lvl="0" indent="0" algn="l" rtl="0">
                        <a:spcBef>
                          <a:spcPts val="0"/>
                        </a:spcBef>
                        <a:spcAft>
                          <a:spcPts val="0"/>
                        </a:spcAft>
                        <a:buNone/>
                      </a:pPr>
                      <a:endParaRPr sz="1200" dirty="0"/>
                    </a:p>
                  </a:txBody>
                  <a:tcPr marL="91425" marR="91425" marT="91425" marB="91425"/>
                </a:tc>
                <a:extLst>
                  <a:ext uri="{0D108BD9-81ED-4DB2-BD59-A6C34878D82A}">
                    <a16:rowId xmlns:a16="http://schemas.microsoft.com/office/drawing/2014/main" val="10001"/>
                  </a:ext>
                </a:extLst>
              </a:tr>
            </a:tbl>
          </a:graphicData>
        </a:graphic>
      </p:graphicFrame>
      <p:sp>
        <p:nvSpPr>
          <p:cNvPr id="547" name="Google Shape;547;p90"/>
          <p:cNvSpPr txBox="1"/>
          <p:nvPr/>
        </p:nvSpPr>
        <p:spPr>
          <a:xfrm>
            <a:off x="159175" y="50750"/>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graphicFrame>
        <p:nvGraphicFramePr>
          <p:cNvPr id="548" name="Google Shape;548;p90"/>
          <p:cNvGraphicFramePr/>
          <p:nvPr/>
        </p:nvGraphicFramePr>
        <p:xfrm>
          <a:off x="64125" y="702975"/>
          <a:ext cx="8992075" cy="380975"/>
        </p:xfrm>
        <a:graphic>
          <a:graphicData uri="http://schemas.openxmlformats.org/drawingml/2006/table">
            <a:tbl>
              <a:tblPr>
                <a:noFill/>
                <a:tableStyleId>{18F1D45C-239E-40CB-8A81-8F81296B4D6E}</a:tableStyleId>
              </a:tblPr>
              <a:tblGrid>
                <a:gridCol w="8992075">
                  <a:extLst>
                    <a:ext uri="{9D8B030D-6E8A-4147-A177-3AD203B41FA5}">
                      <a16:colId xmlns:a16="http://schemas.microsoft.com/office/drawing/2014/main" val="20000"/>
                    </a:ext>
                  </a:extLst>
                </a:gridCol>
              </a:tblGrid>
              <a:tr h="380975">
                <a:tc>
                  <a:txBody>
                    <a:bodyPr/>
                    <a:lstStyle/>
                    <a:p>
                      <a:pPr marL="0" lvl="0" indent="0" algn="ctr" rtl="0">
                        <a:spcBef>
                          <a:spcPts val="0"/>
                        </a:spcBef>
                        <a:spcAft>
                          <a:spcPts val="0"/>
                        </a:spcAft>
                        <a:buNone/>
                      </a:pPr>
                      <a:r>
                        <a:rPr lang="en" sz="1300" b="1" dirty="0">
                          <a:solidFill>
                            <a:schemeClr val="lt1"/>
                          </a:solidFill>
                        </a:rPr>
                        <a:t>MTSS Implementation Rubric</a:t>
                      </a:r>
                      <a:endParaRPr sz="1300" b="1" dirty="0">
                        <a:solidFill>
                          <a:schemeClr val="lt1"/>
                        </a:solidFill>
                      </a:endParaRPr>
                    </a:p>
                  </a:txBody>
                  <a:tcPr marL="91425" marR="91425" marT="91425" marB="91425">
                    <a:solidFill>
                      <a:srgbClr val="1F497D"/>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91"/>
          <p:cNvSpPr txBox="1"/>
          <p:nvPr/>
        </p:nvSpPr>
        <p:spPr>
          <a:xfrm>
            <a:off x="3093700" y="4641375"/>
            <a:ext cx="596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accent5"/>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Delaware Multi-Tiered System of Support School Needs Inventory Rubric</a:t>
            </a:r>
            <a:endParaRPr>
              <a:latin typeface="Proxima Nova"/>
              <a:ea typeface="Proxima Nova"/>
              <a:cs typeface="Proxima Nova"/>
              <a:sym typeface="Proxima Nova"/>
            </a:endParaRPr>
          </a:p>
        </p:txBody>
      </p:sp>
      <p:sp>
        <p:nvSpPr>
          <p:cNvPr id="554" name="Google Shape;554;p91"/>
          <p:cNvSpPr txBox="1"/>
          <p:nvPr/>
        </p:nvSpPr>
        <p:spPr>
          <a:xfrm>
            <a:off x="219250" y="102675"/>
            <a:ext cx="47325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1F497D"/>
                </a:solidFill>
                <a:latin typeface="Proxima Nova"/>
                <a:ea typeface="Proxima Nova"/>
                <a:cs typeface="Proxima Nova"/>
                <a:sym typeface="Proxima Nova"/>
              </a:rPr>
              <a:t>MTSS Team Process</a:t>
            </a:r>
            <a:endParaRPr sz="3000" b="1">
              <a:solidFill>
                <a:srgbClr val="1F497D"/>
              </a:solidFill>
              <a:latin typeface="Proxima Nova"/>
              <a:ea typeface="Proxima Nova"/>
              <a:cs typeface="Proxima Nova"/>
              <a:sym typeface="Proxima Nova"/>
            </a:endParaRPr>
          </a:p>
        </p:txBody>
      </p:sp>
      <p:graphicFrame>
        <p:nvGraphicFramePr>
          <p:cNvPr id="555" name="Google Shape;555;p91"/>
          <p:cNvGraphicFramePr/>
          <p:nvPr/>
        </p:nvGraphicFramePr>
        <p:xfrm>
          <a:off x="84438" y="1083950"/>
          <a:ext cx="8971750" cy="3222655"/>
        </p:xfrm>
        <a:graphic>
          <a:graphicData uri="http://schemas.openxmlformats.org/drawingml/2006/table">
            <a:tbl>
              <a:tblPr>
                <a:noFill/>
                <a:tableStyleId>{18F1D45C-239E-40CB-8A81-8F81296B4D6E}</a:tableStyleId>
              </a:tblPr>
              <a:tblGrid>
                <a:gridCol w="822525">
                  <a:extLst>
                    <a:ext uri="{9D8B030D-6E8A-4147-A177-3AD203B41FA5}">
                      <a16:colId xmlns:a16="http://schemas.microsoft.com/office/drawing/2014/main" val="20000"/>
                    </a:ext>
                  </a:extLst>
                </a:gridCol>
                <a:gridCol w="1963100">
                  <a:extLst>
                    <a:ext uri="{9D8B030D-6E8A-4147-A177-3AD203B41FA5}">
                      <a16:colId xmlns:a16="http://schemas.microsoft.com/office/drawing/2014/main" val="20001"/>
                    </a:ext>
                  </a:extLst>
                </a:gridCol>
                <a:gridCol w="2393275">
                  <a:extLst>
                    <a:ext uri="{9D8B030D-6E8A-4147-A177-3AD203B41FA5}">
                      <a16:colId xmlns:a16="http://schemas.microsoft.com/office/drawing/2014/main" val="20002"/>
                    </a:ext>
                  </a:extLst>
                </a:gridCol>
                <a:gridCol w="2504425">
                  <a:extLst>
                    <a:ext uri="{9D8B030D-6E8A-4147-A177-3AD203B41FA5}">
                      <a16:colId xmlns:a16="http://schemas.microsoft.com/office/drawing/2014/main" val="20003"/>
                    </a:ext>
                  </a:extLst>
                </a:gridCol>
                <a:gridCol w="1288425">
                  <a:extLst>
                    <a:ext uri="{9D8B030D-6E8A-4147-A177-3AD203B41FA5}">
                      <a16:colId xmlns:a16="http://schemas.microsoft.com/office/drawing/2014/main" val="20004"/>
                    </a:ext>
                  </a:extLst>
                </a:gridCol>
              </a:tblGrid>
              <a:tr h="905550">
                <a:tc>
                  <a:txBody>
                    <a:bodyPr/>
                    <a:lstStyle/>
                    <a:p>
                      <a:pPr marL="0" lvl="0" indent="0" algn="ctr" rtl="0">
                        <a:spcBef>
                          <a:spcPts val="0"/>
                        </a:spcBef>
                        <a:spcAft>
                          <a:spcPts val="0"/>
                        </a:spcAft>
                        <a:buNone/>
                      </a:pPr>
                      <a:r>
                        <a:rPr lang="en" sz="1300" b="1">
                          <a:solidFill>
                            <a:schemeClr val="lt1"/>
                          </a:solidFill>
                        </a:rPr>
                        <a:t>Item</a:t>
                      </a:r>
                      <a:endParaRPr sz="1300" b="1">
                        <a:solidFill>
                          <a:schemeClr val="lt1"/>
                        </a:solidFill>
                      </a:endParaRPr>
                    </a:p>
                  </a:txBody>
                  <a:tcPr marL="91425" marR="91425" marT="91425" marB="91425">
                    <a:solidFill>
                      <a:srgbClr val="1F497D"/>
                    </a:solidFill>
                  </a:tcPr>
                </a:tc>
                <a:tc>
                  <a:txBody>
                    <a:bodyPr/>
                    <a:lstStyle/>
                    <a:p>
                      <a:pPr marL="0" lvl="0" indent="0" algn="ctr" rtl="0">
                        <a:spcBef>
                          <a:spcPts val="0"/>
                        </a:spcBef>
                        <a:spcAft>
                          <a:spcPts val="0"/>
                        </a:spcAft>
                        <a:buNone/>
                      </a:pPr>
                      <a:r>
                        <a:rPr lang="en" sz="1300" b="1">
                          <a:solidFill>
                            <a:schemeClr val="lt1"/>
                          </a:solidFill>
                        </a:rPr>
                        <a:t>Little or No Implementation </a:t>
                      </a:r>
                      <a:endParaRPr sz="1300" b="1">
                        <a:solidFill>
                          <a:schemeClr val="lt1"/>
                        </a:solidFill>
                      </a:endParaRPr>
                    </a:p>
                    <a:p>
                      <a:pPr marL="0" lvl="0" indent="0" algn="ctr" rtl="0">
                        <a:spcBef>
                          <a:spcPts val="0"/>
                        </a:spcBef>
                        <a:spcAft>
                          <a:spcPts val="0"/>
                        </a:spcAft>
                        <a:buNone/>
                      </a:pPr>
                      <a:r>
                        <a:rPr lang="en" sz="1300" b="1">
                          <a:solidFill>
                            <a:schemeClr val="lt1"/>
                          </a:solidFill>
                        </a:rPr>
                        <a:t>1</a:t>
                      </a:r>
                      <a:endParaRPr sz="1300" b="1">
                        <a:solidFill>
                          <a:schemeClr val="lt1"/>
                        </a:solidFill>
                      </a:endParaRPr>
                    </a:p>
                  </a:txBody>
                  <a:tcPr marL="91425" marR="91425" marT="91425" marB="91425">
                    <a:solidFill>
                      <a:srgbClr val="1F497D"/>
                    </a:solidFill>
                  </a:tcPr>
                </a:tc>
                <a:tc>
                  <a:txBody>
                    <a:bodyPr/>
                    <a:lstStyle/>
                    <a:p>
                      <a:pPr marL="0" lvl="0" indent="0" algn="ctr" rtl="0">
                        <a:spcBef>
                          <a:spcPts val="0"/>
                        </a:spcBef>
                        <a:spcAft>
                          <a:spcPts val="0"/>
                        </a:spcAft>
                        <a:buNone/>
                      </a:pPr>
                      <a:r>
                        <a:rPr lang="en" sz="1300" b="1">
                          <a:solidFill>
                            <a:schemeClr val="lt1"/>
                          </a:solidFill>
                        </a:rPr>
                        <a:t>Partial or Inconsistent Implementation</a:t>
                      </a:r>
                      <a:endParaRPr sz="1300" b="1">
                        <a:solidFill>
                          <a:schemeClr val="lt1"/>
                        </a:solidFill>
                      </a:endParaRPr>
                    </a:p>
                    <a:p>
                      <a:pPr marL="0" lvl="0" indent="0" algn="ctr" rtl="0">
                        <a:spcBef>
                          <a:spcPts val="0"/>
                        </a:spcBef>
                        <a:spcAft>
                          <a:spcPts val="0"/>
                        </a:spcAft>
                        <a:buNone/>
                      </a:pPr>
                      <a:r>
                        <a:rPr lang="en" sz="1300" b="1">
                          <a:solidFill>
                            <a:schemeClr val="lt1"/>
                          </a:solidFill>
                        </a:rPr>
                        <a:t>3</a:t>
                      </a:r>
                      <a:endParaRPr sz="1300" b="1">
                        <a:solidFill>
                          <a:schemeClr val="lt1"/>
                        </a:solidFill>
                      </a:endParaRPr>
                    </a:p>
                  </a:txBody>
                  <a:tcPr marL="91425" marR="91425" marT="91425" marB="91425">
                    <a:solidFill>
                      <a:srgbClr val="1F497D"/>
                    </a:solidFill>
                  </a:tcPr>
                </a:tc>
                <a:tc>
                  <a:txBody>
                    <a:bodyPr/>
                    <a:lstStyle/>
                    <a:p>
                      <a:pPr marL="0" lvl="0" indent="0" algn="ctr" rtl="0">
                        <a:spcBef>
                          <a:spcPts val="0"/>
                        </a:spcBef>
                        <a:spcAft>
                          <a:spcPts val="0"/>
                        </a:spcAft>
                        <a:buNone/>
                      </a:pPr>
                      <a:r>
                        <a:rPr lang="en" sz="1300" b="1">
                          <a:solidFill>
                            <a:schemeClr val="lt1"/>
                          </a:solidFill>
                        </a:rPr>
                        <a:t>Complete and Consistent Implementation</a:t>
                      </a:r>
                      <a:endParaRPr sz="1300" b="1">
                        <a:solidFill>
                          <a:schemeClr val="lt1"/>
                        </a:solidFill>
                      </a:endParaRPr>
                    </a:p>
                    <a:p>
                      <a:pPr marL="0" lvl="0" indent="0" algn="ctr" rtl="0">
                        <a:spcBef>
                          <a:spcPts val="0"/>
                        </a:spcBef>
                        <a:spcAft>
                          <a:spcPts val="0"/>
                        </a:spcAft>
                        <a:buNone/>
                      </a:pPr>
                      <a:r>
                        <a:rPr lang="en" sz="1300" b="1">
                          <a:solidFill>
                            <a:schemeClr val="lt1"/>
                          </a:solidFill>
                        </a:rPr>
                        <a:t>5</a:t>
                      </a:r>
                      <a:endParaRPr sz="1300" b="1">
                        <a:solidFill>
                          <a:schemeClr val="lt1"/>
                        </a:solidFill>
                      </a:endParaRPr>
                    </a:p>
                  </a:txBody>
                  <a:tcPr marL="91425" marR="91425" marT="91425" marB="91425">
                    <a:solidFill>
                      <a:srgbClr val="1F497D"/>
                    </a:solidFill>
                  </a:tcPr>
                </a:tc>
                <a:tc>
                  <a:txBody>
                    <a:bodyPr/>
                    <a:lstStyle/>
                    <a:p>
                      <a:pPr marL="0" lvl="0" indent="0" algn="ctr" rtl="0">
                        <a:spcBef>
                          <a:spcPts val="0"/>
                        </a:spcBef>
                        <a:spcAft>
                          <a:spcPts val="0"/>
                        </a:spcAft>
                        <a:buNone/>
                      </a:pPr>
                      <a:r>
                        <a:rPr lang="en" sz="1300" b="1">
                          <a:solidFill>
                            <a:schemeClr val="lt1"/>
                          </a:solidFill>
                        </a:rPr>
                        <a:t>Notes/</a:t>
                      </a:r>
                      <a:endParaRPr sz="1300" b="1">
                        <a:solidFill>
                          <a:schemeClr val="lt1"/>
                        </a:solidFill>
                      </a:endParaRPr>
                    </a:p>
                    <a:p>
                      <a:pPr marL="0" lvl="0" indent="0" algn="ctr" rtl="0">
                        <a:spcBef>
                          <a:spcPts val="0"/>
                        </a:spcBef>
                        <a:spcAft>
                          <a:spcPts val="0"/>
                        </a:spcAft>
                        <a:buNone/>
                      </a:pPr>
                      <a:r>
                        <a:rPr lang="en" sz="1300" b="1">
                          <a:solidFill>
                            <a:schemeClr val="lt1"/>
                          </a:solidFill>
                        </a:rPr>
                        <a:t>Evidence to Support Ratings</a:t>
                      </a:r>
                      <a:endParaRPr sz="1300" b="1">
                        <a:solidFill>
                          <a:schemeClr val="lt1"/>
                        </a:solidFill>
                      </a:endParaRPr>
                    </a:p>
                  </a:txBody>
                  <a:tcPr marL="91425" marR="91425" marT="91425" marB="91425">
                    <a:solidFill>
                      <a:srgbClr val="1F497D"/>
                    </a:solidFill>
                  </a:tcPr>
                </a:tc>
                <a:extLst>
                  <a:ext uri="{0D108BD9-81ED-4DB2-BD59-A6C34878D82A}">
                    <a16:rowId xmlns:a16="http://schemas.microsoft.com/office/drawing/2014/main" val="10000"/>
                  </a:ext>
                </a:extLst>
              </a:tr>
              <a:tr h="2247325">
                <a:tc>
                  <a:txBody>
                    <a:bodyPr/>
                    <a:lstStyle/>
                    <a:p>
                      <a:pPr marL="0" lvl="0" indent="0" algn="l" rtl="0">
                        <a:spcBef>
                          <a:spcPts val="0"/>
                        </a:spcBef>
                        <a:spcAft>
                          <a:spcPts val="0"/>
                        </a:spcAft>
                        <a:buNone/>
                      </a:pPr>
                      <a:r>
                        <a:rPr lang="en" sz="1200"/>
                        <a:t>MTSS Team Process</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txBody>
                  <a:tcPr marL="91425" marR="91425" marT="91425" marB="91425"/>
                </a:tc>
                <a:tc>
                  <a:txBody>
                    <a:bodyPr/>
                    <a:lstStyle/>
                    <a:p>
                      <a:pPr marL="0" lvl="0" indent="0" algn="l" rtl="0">
                        <a:spcBef>
                          <a:spcPts val="0"/>
                        </a:spcBef>
                        <a:spcAft>
                          <a:spcPts val="0"/>
                        </a:spcAft>
                        <a:buNone/>
                      </a:pPr>
                      <a:r>
                        <a:rPr lang="en" sz="1200"/>
                        <a:t>Only one of the following conditions is met: (1) the MTSS team is representative of all key stakeholders; (2) structures and clear processes are in place to guide decision making; and (3) time is set aside for the team to meet regularly.</a:t>
                      </a:r>
                      <a:endParaRPr sz="1200"/>
                    </a:p>
                  </a:txBody>
                  <a:tcPr marL="91425" marR="91425" marT="91425" marB="91425"/>
                </a:tc>
                <a:tc>
                  <a:txBody>
                    <a:bodyPr/>
                    <a:lstStyle/>
                    <a:p>
                      <a:pPr marL="0" lvl="0" indent="0" algn="l" rtl="0">
                        <a:spcBef>
                          <a:spcPts val="0"/>
                        </a:spcBef>
                        <a:spcAft>
                          <a:spcPts val="0"/>
                        </a:spcAft>
                        <a:buNone/>
                      </a:pPr>
                      <a:r>
                        <a:rPr lang="en" sz="1200"/>
                        <a:t>At least two of the following conditions are met: (1) the MTSS team is representative of all key stakeholders; (2) structures and clear processes are in place to guide decision making; and (3) time is set aside for the team to meet regularly. </a:t>
                      </a:r>
                      <a:endParaRPr sz="1200"/>
                    </a:p>
                  </a:txBody>
                  <a:tcPr marL="91425" marR="91425" marT="91425" marB="91425"/>
                </a:tc>
                <a:tc>
                  <a:txBody>
                    <a:bodyPr/>
                    <a:lstStyle/>
                    <a:p>
                      <a:pPr marL="0" lvl="0" indent="0" algn="l" rtl="0">
                        <a:spcBef>
                          <a:spcPts val="0"/>
                        </a:spcBef>
                        <a:spcAft>
                          <a:spcPts val="0"/>
                        </a:spcAft>
                        <a:buNone/>
                      </a:pPr>
                      <a:r>
                        <a:rPr lang="en" sz="1200"/>
                        <a:t>All of the following conditions are met: (1) the MTSS team is representative of all key stakeholders; (2) structures and clear processes are in place to guide decision making; and (3) time is set aside for the team to meet regularly. </a:t>
                      </a:r>
                      <a:endParaRPr sz="1200"/>
                    </a:p>
                  </a:txBody>
                  <a:tcPr marL="91425" marR="91425" marT="91425" marB="91425"/>
                </a:tc>
                <a:tc>
                  <a:txBody>
                    <a:bodyPr/>
                    <a:lstStyle/>
                    <a:p>
                      <a:pPr marL="0" lvl="0" indent="0" algn="l" rtl="0">
                        <a:spcBef>
                          <a:spcPts val="0"/>
                        </a:spcBef>
                        <a:spcAft>
                          <a:spcPts val="0"/>
                        </a:spcAft>
                        <a:buNone/>
                      </a:pPr>
                      <a:endParaRPr sz="1200" dirty="0"/>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556" name="Google Shape;556;p91"/>
          <p:cNvGraphicFramePr/>
          <p:nvPr/>
        </p:nvGraphicFramePr>
        <p:xfrm>
          <a:off x="84450" y="702975"/>
          <a:ext cx="8971750" cy="380975"/>
        </p:xfrm>
        <a:graphic>
          <a:graphicData uri="http://schemas.openxmlformats.org/drawingml/2006/table">
            <a:tbl>
              <a:tblPr>
                <a:noFill/>
                <a:tableStyleId>{18F1D45C-239E-40CB-8A81-8F81296B4D6E}</a:tableStyleId>
              </a:tblPr>
              <a:tblGrid>
                <a:gridCol w="8971750">
                  <a:extLst>
                    <a:ext uri="{9D8B030D-6E8A-4147-A177-3AD203B41FA5}">
                      <a16:colId xmlns:a16="http://schemas.microsoft.com/office/drawing/2014/main" val="20000"/>
                    </a:ext>
                  </a:extLst>
                </a:gridCol>
              </a:tblGrid>
              <a:tr h="380975">
                <a:tc>
                  <a:txBody>
                    <a:bodyPr/>
                    <a:lstStyle/>
                    <a:p>
                      <a:pPr marL="0" lvl="0" indent="0" algn="ctr" rtl="0">
                        <a:spcBef>
                          <a:spcPts val="0"/>
                        </a:spcBef>
                        <a:spcAft>
                          <a:spcPts val="0"/>
                        </a:spcAft>
                        <a:buNone/>
                      </a:pPr>
                      <a:r>
                        <a:rPr lang="en" sz="1300" b="1" dirty="0">
                          <a:solidFill>
                            <a:schemeClr val="lt1"/>
                          </a:solidFill>
                        </a:rPr>
                        <a:t>MTSS Implementation Rubric</a:t>
                      </a:r>
                      <a:endParaRPr sz="1300" b="1" dirty="0">
                        <a:solidFill>
                          <a:schemeClr val="lt1"/>
                        </a:solidFill>
                      </a:endParaRPr>
                    </a:p>
                  </a:txBody>
                  <a:tcPr marL="91425" marR="91425" marT="91425" marB="91425">
                    <a:solidFill>
                      <a:srgbClr val="1F497D"/>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560"/>
        <p:cNvGrpSpPr/>
        <p:nvPr/>
      </p:nvGrpSpPr>
      <p:grpSpPr>
        <a:xfrm>
          <a:off x="0" y="0"/>
          <a:ext cx="0" cy="0"/>
          <a:chOff x="0" y="0"/>
          <a:chExt cx="0" cy="0"/>
        </a:xfrm>
      </p:grpSpPr>
      <p:graphicFrame>
        <p:nvGraphicFramePr>
          <p:cNvPr id="561" name="Google Shape;561;p92"/>
          <p:cNvGraphicFramePr/>
          <p:nvPr/>
        </p:nvGraphicFramePr>
        <p:xfrm>
          <a:off x="342969" y="1626225"/>
          <a:ext cx="7916125" cy="3080170"/>
        </p:xfrm>
        <a:graphic>
          <a:graphicData uri="http://schemas.openxmlformats.org/drawingml/2006/table">
            <a:tbl>
              <a:tblPr firstRow="1" bandRow="1">
                <a:noFill/>
                <a:tableStyleId>{D8FFC204-28E2-474D-A7F6-6C61513EEE0C}</a:tableStyleId>
              </a:tblPr>
              <a:tblGrid>
                <a:gridCol w="5329675">
                  <a:extLst>
                    <a:ext uri="{9D8B030D-6E8A-4147-A177-3AD203B41FA5}">
                      <a16:colId xmlns:a16="http://schemas.microsoft.com/office/drawing/2014/main" val="20000"/>
                    </a:ext>
                  </a:extLst>
                </a:gridCol>
                <a:gridCol w="862150">
                  <a:extLst>
                    <a:ext uri="{9D8B030D-6E8A-4147-A177-3AD203B41FA5}">
                      <a16:colId xmlns:a16="http://schemas.microsoft.com/office/drawing/2014/main" val="20001"/>
                    </a:ext>
                  </a:extLst>
                </a:gridCol>
                <a:gridCol w="815125">
                  <a:extLst>
                    <a:ext uri="{9D8B030D-6E8A-4147-A177-3AD203B41FA5}">
                      <a16:colId xmlns:a16="http://schemas.microsoft.com/office/drawing/2014/main" val="20002"/>
                    </a:ext>
                  </a:extLst>
                </a:gridCol>
                <a:gridCol w="909175">
                  <a:extLst>
                    <a:ext uri="{9D8B030D-6E8A-4147-A177-3AD203B41FA5}">
                      <a16:colId xmlns:a16="http://schemas.microsoft.com/office/drawing/2014/main" val="20003"/>
                    </a:ext>
                  </a:extLst>
                </a:gridCol>
              </a:tblGrid>
              <a:tr h="296925">
                <a:tc>
                  <a:txBody>
                    <a:bodyPr/>
                    <a:lstStyle/>
                    <a:p>
                      <a:pPr marL="0" marR="0" lvl="0" indent="0" algn="l" rtl="0">
                        <a:spcBef>
                          <a:spcPts val="0"/>
                        </a:spcBef>
                        <a:spcAft>
                          <a:spcPts val="0"/>
                        </a:spcAft>
                        <a:buNone/>
                      </a:pPr>
                      <a:endParaRPr sz="1400">
                        <a:latin typeface="Times New Roman"/>
                        <a:ea typeface="Times New Roman"/>
                        <a:cs typeface="Times New Roman"/>
                        <a:sym typeface="Times New Roman"/>
                      </a:endParaRPr>
                    </a:p>
                  </a:txBody>
                  <a:tcPr marL="91450" marR="91450" marT="34300" marB="34300">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 sz="1400">
                          <a:solidFill>
                            <a:srgbClr val="000000"/>
                          </a:solidFill>
                          <a:latin typeface="Times New Roman"/>
                          <a:ea typeface="Times New Roman"/>
                          <a:cs typeface="Times New Roman"/>
                          <a:sym typeface="Times New Roman"/>
                        </a:rPr>
                        <a:t>Yes</a:t>
                      </a:r>
                      <a:endParaRPr sz="1100">
                        <a:solidFill>
                          <a:srgbClr val="000000"/>
                        </a:solidFill>
                      </a:endParaRPr>
                    </a:p>
                  </a:txBody>
                  <a:tcPr marL="91450" marR="91450" marT="34300" marB="34300"/>
                </a:tc>
                <a:tc>
                  <a:txBody>
                    <a:bodyPr/>
                    <a:lstStyle/>
                    <a:p>
                      <a:pPr marL="0" marR="0" lvl="0" indent="0" algn="l" rtl="0">
                        <a:spcBef>
                          <a:spcPts val="0"/>
                        </a:spcBef>
                        <a:spcAft>
                          <a:spcPts val="0"/>
                        </a:spcAft>
                        <a:buNone/>
                      </a:pPr>
                      <a:r>
                        <a:rPr lang="en" sz="1400">
                          <a:solidFill>
                            <a:srgbClr val="000000"/>
                          </a:solidFill>
                          <a:latin typeface="Times New Roman"/>
                          <a:ea typeface="Times New Roman"/>
                          <a:cs typeface="Times New Roman"/>
                          <a:sym typeface="Times New Roman"/>
                        </a:rPr>
                        <a:t>No </a:t>
                      </a:r>
                      <a:endParaRPr sz="1100">
                        <a:solidFill>
                          <a:srgbClr val="000000"/>
                        </a:solidFill>
                      </a:endParaRPr>
                    </a:p>
                  </a:txBody>
                  <a:tcPr marL="91450" marR="91450" marT="34300" marB="34300">
                    <a:lnR w="9525" cap="flat" cmpd="sng">
                      <a:solidFill>
                        <a:schemeClr val="lt1"/>
                      </a:solidFill>
                      <a:prstDash val="solid"/>
                      <a:round/>
                      <a:headEnd type="none" w="sm" len="sm"/>
                      <a:tailEnd type="none" w="sm" len="sm"/>
                    </a:lnR>
                  </a:tcPr>
                </a:tc>
                <a:tc>
                  <a:txBody>
                    <a:bodyPr/>
                    <a:lstStyle/>
                    <a:p>
                      <a:pPr marL="0" marR="0" lvl="0" indent="0" algn="l" rtl="0">
                        <a:spcBef>
                          <a:spcPts val="0"/>
                        </a:spcBef>
                        <a:spcAft>
                          <a:spcPts val="0"/>
                        </a:spcAft>
                        <a:buNone/>
                      </a:pPr>
                      <a:r>
                        <a:rPr lang="en" sz="1400">
                          <a:solidFill>
                            <a:srgbClr val="000000"/>
                          </a:solidFill>
                          <a:latin typeface="Times New Roman"/>
                          <a:ea typeface="Times New Roman"/>
                          <a:cs typeface="Times New Roman"/>
                          <a:sym typeface="Times New Roman"/>
                        </a:rPr>
                        <a:t>So-So</a:t>
                      </a:r>
                      <a:endParaRPr sz="1100">
                        <a:solidFill>
                          <a:srgbClr val="000000"/>
                        </a:solidFill>
                      </a:endParaRPr>
                    </a:p>
                  </a:txBody>
                  <a:tcPr marL="91450" marR="91450" marT="34300" marB="343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11500">
                <a:tc>
                  <a:txBody>
                    <a:bodyPr/>
                    <a:lstStyle/>
                    <a:p>
                      <a:pPr marL="0" marR="0" lvl="0" indent="0" algn="l" rtl="0">
                        <a:spcBef>
                          <a:spcPts val="0"/>
                        </a:spcBef>
                        <a:spcAft>
                          <a:spcPts val="0"/>
                        </a:spcAft>
                        <a:buNone/>
                      </a:pPr>
                      <a:r>
                        <a:rPr lang="en" sz="1400">
                          <a:solidFill>
                            <a:srgbClr val="000000"/>
                          </a:solidFill>
                          <a:latin typeface="Times New Roman"/>
                          <a:ea typeface="Times New Roman"/>
                          <a:cs typeface="Times New Roman"/>
                          <a:sym typeface="Times New Roman"/>
                        </a:rPr>
                        <a:t>1. Was today’s meeting a good use of our time? </a:t>
                      </a:r>
                      <a:endParaRPr sz="1400">
                        <a:solidFill>
                          <a:srgbClr val="000000"/>
                        </a:solidFill>
                        <a:latin typeface="Times New Roman"/>
                        <a:ea typeface="Times New Roman"/>
                        <a:cs typeface="Times New Roman"/>
                        <a:sym typeface="Times New Roman"/>
                      </a:endParaRPr>
                    </a:p>
                  </a:txBody>
                  <a:tcPr marL="91450" marR="9145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Times New Roman"/>
                        <a:buNone/>
                      </a:pPr>
                      <a:r>
                        <a:rPr lang="en" sz="1400">
                          <a:solidFill>
                            <a:srgbClr val="000000"/>
                          </a:solidFill>
                          <a:latin typeface="Times New Roman"/>
                          <a:ea typeface="Times New Roman"/>
                          <a:cs typeface="Times New Roman"/>
                          <a:sym typeface="Times New Roman"/>
                        </a:rPr>
                        <a:t>X</a:t>
                      </a:r>
                      <a:endParaRPr sz="1100">
                        <a:solidFill>
                          <a:srgbClr val="000000"/>
                        </a:solidFill>
                      </a:endParaRPr>
                    </a:p>
                  </a:txBody>
                  <a:tcPr marL="91450" marR="91450" marT="34300" marB="34300">
                    <a:lnL w="12700" cap="flat" cmpd="sng">
                      <a:solidFill>
                        <a:schemeClr val="lt1"/>
                      </a:solidFill>
                      <a:prstDash val="solid"/>
                      <a:round/>
                      <a:headEnd type="none" w="sm" len="sm"/>
                      <a:tailEnd type="none" w="sm" len="sm"/>
                    </a:lnL>
                  </a:tcPr>
                </a:tc>
                <a:tc>
                  <a:txBody>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a:txBody>
                  <a:tcPr marL="91450" marR="91450" marT="34300" marB="34300"/>
                </a:tc>
                <a:tc>
                  <a:txBody>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a:txBody>
                  <a:tcPr marL="91450" marR="91450" marT="34300" marB="34300">
                    <a:lnT w="9525" cap="flat" cmpd="sng">
                      <a:solidFill>
                        <a:schemeClr val="lt1"/>
                      </a:solidFill>
                      <a:prstDash val="solid"/>
                      <a:round/>
                      <a:headEnd type="none" w="sm" len="sm"/>
                      <a:tailEnd type="none" w="sm" len="sm"/>
                    </a:lnT>
                  </a:tcPr>
                </a:tc>
                <a:extLst>
                  <a:ext uri="{0D108BD9-81ED-4DB2-BD59-A6C34878D82A}">
                    <a16:rowId xmlns:a16="http://schemas.microsoft.com/office/drawing/2014/main" val="10001"/>
                  </a:ext>
                </a:extLst>
              </a:tr>
              <a:tr h="653150">
                <a:tc>
                  <a:txBody>
                    <a:bodyPr/>
                    <a:lstStyle/>
                    <a:p>
                      <a:pPr marL="0" marR="0" lvl="0" indent="0" algn="l" rtl="0">
                        <a:spcBef>
                          <a:spcPts val="0"/>
                        </a:spcBef>
                        <a:spcAft>
                          <a:spcPts val="0"/>
                        </a:spcAft>
                        <a:buNone/>
                      </a:pPr>
                      <a:r>
                        <a:rPr lang="en" sz="1400">
                          <a:solidFill>
                            <a:srgbClr val="000000"/>
                          </a:solidFill>
                          <a:latin typeface="Times New Roman"/>
                          <a:ea typeface="Times New Roman"/>
                          <a:cs typeface="Times New Roman"/>
                          <a:sym typeface="Times New Roman"/>
                        </a:rPr>
                        <a:t>2. In general, did we do a good job of </a:t>
                      </a:r>
                      <a:r>
                        <a:rPr lang="en" sz="1400" b="1" i="1" u="sng">
                          <a:solidFill>
                            <a:srgbClr val="000000"/>
                          </a:solidFill>
                          <a:latin typeface="Times New Roman"/>
                          <a:ea typeface="Times New Roman"/>
                          <a:cs typeface="Times New Roman"/>
                          <a:sym typeface="Times New Roman"/>
                        </a:rPr>
                        <a:t>tracking</a:t>
                      </a:r>
                      <a:r>
                        <a:rPr lang="en" sz="1400">
                          <a:solidFill>
                            <a:srgbClr val="000000"/>
                          </a:solidFill>
                          <a:latin typeface="Times New Roman"/>
                          <a:ea typeface="Times New Roman"/>
                          <a:cs typeface="Times New Roman"/>
                          <a:sym typeface="Times New Roman"/>
                        </a:rPr>
                        <a:t> whether we’re completing the tasks we agreed on at previous meetings? </a:t>
                      </a:r>
                      <a:endParaRPr sz="1400">
                        <a:solidFill>
                          <a:srgbClr val="000000"/>
                        </a:solidFill>
                        <a:latin typeface="Times New Roman"/>
                        <a:ea typeface="Times New Roman"/>
                        <a:cs typeface="Times New Roman"/>
                        <a:sym typeface="Times New Roman"/>
                      </a:endParaRPr>
                    </a:p>
                  </a:txBody>
                  <a:tcPr marL="91450" marR="91450" marT="34300" marB="34300">
                    <a:lnT w="12700" cap="flat" cmpd="sng">
                      <a:solidFill>
                        <a:schemeClr val="lt1"/>
                      </a:solidFill>
                      <a:prstDash val="solid"/>
                      <a:round/>
                      <a:headEnd type="none" w="sm" len="sm"/>
                      <a:tailEnd type="none" w="sm" len="sm"/>
                    </a:lnT>
                  </a:tcPr>
                </a:tc>
                <a:tc>
                  <a:txBody>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 sz="1400">
                          <a:solidFill>
                            <a:srgbClr val="000000"/>
                          </a:solidFill>
                          <a:latin typeface="Times New Roman"/>
                          <a:ea typeface="Times New Roman"/>
                          <a:cs typeface="Times New Roman"/>
                          <a:sym typeface="Times New Roman"/>
                        </a:rPr>
                        <a:t>X</a:t>
                      </a:r>
                      <a:endParaRPr sz="1100">
                        <a:solidFill>
                          <a:srgbClr val="000000"/>
                        </a:solidFill>
                      </a:endParaRPr>
                    </a:p>
                  </a:txBody>
                  <a:tcPr marL="91450" marR="91450" marT="34300" marB="34300"/>
                </a:tc>
                <a:tc>
                  <a:txBody>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a:txBody>
                  <a:tcPr marL="91450" marR="91450" marT="34300" marB="34300"/>
                </a:tc>
                <a:tc>
                  <a:txBody>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a:txBody>
                  <a:tcPr marL="91450" marR="91450" marT="34300" marB="34300"/>
                </a:tc>
                <a:extLst>
                  <a:ext uri="{0D108BD9-81ED-4DB2-BD59-A6C34878D82A}">
                    <a16:rowId xmlns:a16="http://schemas.microsoft.com/office/drawing/2014/main" val="10002"/>
                  </a:ext>
                </a:extLst>
              </a:tr>
              <a:tr h="683175">
                <a:tc>
                  <a:txBody>
                    <a:bodyPr/>
                    <a:lstStyle/>
                    <a:p>
                      <a:pPr marL="0" marR="0" lvl="0" indent="0" algn="l" rtl="0">
                        <a:spcBef>
                          <a:spcPts val="0"/>
                        </a:spcBef>
                        <a:spcAft>
                          <a:spcPts val="0"/>
                        </a:spcAft>
                        <a:buNone/>
                      </a:pPr>
                      <a:r>
                        <a:rPr lang="en" sz="1400">
                          <a:solidFill>
                            <a:srgbClr val="000000"/>
                          </a:solidFill>
                          <a:latin typeface="Times New Roman"/>
                          <a:ea typeface="Times New Roman"/>
                          <a:cs typeface="Times New Roman"/>
                          <a:sym typeface="Times New Roman"/>
                        </a:rPr>
                        <a:t>3. In general, have we done a good job of actually </a:t>
                      </a:r>
                      <a:r>
                        <a:rPr lang="en" sz="1400" b="1" i="1" u="sng">
                          <a:solidFill>
                            <a:srgbClr val="000000"/>
                          </a:solidFill>
                          <a:latin typeface="Times New Roman"/>
                          <a:ea typeface="Times New Roman"/>
                          <a:cs typeface="Times New Roman"/>
                          <a:sym typeface="Times New Roman"/>
                        </a:rPr>
                        <a:t>completing</a:t>
                      </a:r>
                      <a:r>
                        <a:rPr lang="en" sz="1400">
                          <a:solidFill>
                            <a:srgbClr val="000000"/>
                          </a:solidFill>
                          <a:latin typeface="Times New Roman"/>
                          <a:ea typeface="Times New Roman"/>
                          <a:cs typeface="Times New Roman"/>
                          <a:sym typeface="Times New Roman"/>
                        </a:rPr>
                        <a:t> the tasks we agreed on at previous meetings? </a:t>
                      </a:r>
                      <a:endParaRPr sz="1400">
                        <a:solidFill>
                          <a:srgbClr val="000000"/>
                        </a:solidFill>
                        <a:latin typeface="Times New Roman"/>
                        <a:ea typeface="Times New Roman"/>
                        <a:cs typeface="Times New Roman"/>
                        <a:sym typeface="Times New Roman"/>
                      </a:endParaRPr>
                    </a:p>
                  </a:txBody>
                  <a:tcPr marL="91450" marR="91450" marT="34300" marB="34300"/>
                </a:tc>
                <a:tc>
                  <a:txBody>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a:txBody>
                  <a:tcPr marL="91450" marR="91450" marT="34300" marB="34300"/>
                </a:tc>
                <a:tc>
                  <a:txBody>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a:txBody>
                  <a:tcPr marL="91450" marR="91450" marT="34300" marB="34300"/>
                </a:tc>
                <a:tc>
                  <a:txBody>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 sz="1400">
                          <a:solidFill>
                            <a:srgbClr val="000000"/>
                          </a:solidFill>
                          <a:latin typeface="Times New Roman"/>
                          <a:ea typeface="Times New Roman"/>
                          <a:cs typeface="Times New Roman"/>
                          <a:sym typeface="Times New Roman"/>
                        </a:rPr>
                        <a:t>X</a:t>
                      </a:r>
                      <a:endParaRPr sz="1100">
                        <a:solidFill>
                          <a:srgbClr val="000000"/>
                        </a:solidFill>
                      </a:endParaRPr>
                    </a:p>
                  </a:txBody>
                  <a:tcPr marL="91450" marR="91450" marT="34300" marB="34300"/>
                </a:tc>
                <a:extLst>
                  <a:ext uri="{0D108BD9-81ED-4DB2-BD59-A6C34878D82A}">
                    <a16:rowId xmlns:a16="http://schemas.microsoft.com/office/drawing/2014/main" val="10003"/>
                  </a:ext>
                </a:extLst>
              </a:tr>
              <a:tr h="470000">
                <a:tc>
                  <a:txBody>
                    <a:bodyPr/>
                    <a:lstStyle/>
                    <a:p>
                      <a:pPr marL="0" marR="0" lvl="0" indent="0" algn="l" rtl="0">
                        <a:spcBef>
                          <a:spcPts val="0"/>
                        </a:spcBef>
                        <a:spcAft>
                          <a:spcPts val="0"/>
                        </a:spcAft>
                        <a:buNone/>
                      </a:pPr>
                      <a:r>
                        <a:rPr lang="en" sz="1400">
                          <a:solidFill>
                            <a:srgbClr val="000000"/>
                          </a:solidFill>
                          <a:latin typeface="Times New Roman"/>
                          <a:ea typeface="Times New Roman"/>
                          <a:cs typeface="Times New Roman"/>
                          <a:sym typeface="Times New Roman"/>
                        </a:rPr>
                        <a:t>4. In general, are the completed tasks having the </a:t>
                      </a:r>
                      <a:r>
                        <a:rPr lang="en" sz="1400" b="1" i="1" u="sng">
                          <a:solidFill>
                            <a:srgbClr val="000000"/>
                          </a:solidFill>
                          <a:latin typeface="Times New Roman"/>
                          <a:ea typeface="Times New Roman"/>
                          <a:cs typeface="Times New Roman"/>
                          <a:sym typeface="Times New Roman"/>
                        </a:rPr>
                        <a:t>desired effects</a:t>
                      </a:r>
                      <a:r>
                        <a:rPr lang="en" sz="1400">
                          <a:solidFill>
                            <a:srgbClr val="000000"/>
                          </a:solidFill>
                          <a:latin typeface="Times New Roman"/>
                          <a:ea typeface="Times New Roman"/>
                          <a:cs typeface="Times New Roman"/>
                          <a:sym typeface="Times New Roman"/>
                        </a:rPr>
                        <a:t> on </a:t>
                      </a:r>
                      <a:r>
                        <a:rPr lang="en">
                          <a:solidFill>
                            <a:srgbClr val="000000"/>
                          </a:solidFill>
                          <a:latin typeface="Times New Roman"/>
                          <a:ea typeface="Times New Roman"/>
                          <a:cs typeface="Times New Roman"/>
                          <a:sym typeface="Times New Roman"/>
                        </a:rPr>
                        <a:t>intended outcomes</a:t>
                      </a:r>
                      <a:r>
                        <a:rPr lang="en" sz="1400">
                          <a:solidFill>
                            <a:srgbClr val="000000"/>
                          </a:solidFill>
                          <a:latin typeface="Times New Roman"/>
                          <a:ea typeface="Times New Roman"/>
                          <a:cs typeface="Times New Roman"/>
                          <a:sym typeface="Times New Roman"/>
                        </a:rPr>
                        <a:t>? </a:t>
                      </a:r>
                      <a:endParaRPr sz="1400">
                        <a:solidFill>
                          <a:srgbClr val="000000"/>
                        </a:solidFill>
                        <a:latin typeface="Times New Roman"/>
                        <a:ea typeface="Times New Roman"/>
                        <a:cs typeface="Times New Roman"/>
                        <a:sym typeface="Times New Roman"/>
                      </a:endParaRPr>
                    </a:p>
                  </a:txBody>
                  <a:tcPr marL="91450" marR="91450" marT="34300" marB="34300"/>
                </a:tc>
                <a:tc>
                  <a:txBody>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a:txBody>
                  <a:tcPr marL="91450" marR="91450" marT="34300" marB="34300"/>
                </a:tc>
                <a:tc>
                  <a:txBody>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a:txBody>
                  <a:tcPr marL="91450" marR="91450" marT="34300" marB="34300"/>
                </a:tc>
                <a:tc>
                  <a:txBody>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 sz="1400">
                          <a:solidFill>
                            <a:srgbClr val="000000"/>
                          </a:solidFill>
                          <a:latin typeface="Times New Roman"/>
                          <a:ea typeface="Times New Roman"/>
                          <a:cs typeface="Times New Roman"/>
                          <a:sym typeface="Times New Roman"/>
                        </a:rPr>
                        <a:t>X</a:t>
                      </a:r>
                      <a:endParaRPr sz="1100">
                        <a:solidFill>
                          <a:srgbClr val="000000"/>
                        </a:solidFill>
                      </a:endParaRPr>
                    </a:p>
                  </a:txBody>
                  <a:tcPr marL="91450" marR="91450" marT="34300" marB="34300"/>
                </a:tc>
                <a:extLst>
                  <a:ext uri="{0D108BD9-81ED-4DB2-BD59-A6C34878D82A}">
                    <a16:rowId xmlns:a16="http://schemas.microsoft.com/office/drawing/2014/main" val="10004"/>
                  </a:ext>
                </a:extLst>
              </a:tr>
              <a:tr h="331775">
                <a:tc>
                  <a:txBody>
                    <a:bodyPr/>
                    <a:lstStyle/>
                    <a:p>
                      <a:pPr marL="0" marR="0" lvl="0" indent="0" algn="l" rtl="0">
                        <a:spcBef>
                          <a:spcPts val="0"/>
                        </a:spcBef>
                        <a:spcAft>
                          <a:spcPts val="0"/>
                        </a:spcAft>
                        <a:buNone/>
                      </a:pPr>
                      <a:r>
                        <a:rPr lang="en" sz="1400">
                          <a:solidFill>
                            <a:srgbClr val="000000"/>
                          </a:solidFill>
                          <a:latin typeface="Times New Roman"/>
                          <a:ea typeface="Times New Roman"/>
                          <a:cs typeface="Times New Roman"/>
                          <a:sym typeface="Times New Roman"/>
                        </a:rPr>
                        <a:t>5. Did the meeting </a:t>
                      </a:r>
                      <a:r>
                        <a:rPr lang="en" sz="1400" b="1" u="sng">
                          <a:solidFill>
                            <a:srgbClr val="000000"/>
                          </a:solidFill>
                          <a:latin typeface="Times New Roman"/>
                          <a:ea typeface="Times New Roman"/>
                          <a:cs typeface="Times New Roman"/>
                          <a:sym typeface="Times New Roman"/>
                        </a:rPr>
                        <a:t>start on time</a:t>
                      </a:r>
                      <a:r>
                        <a:rPr lang="en" sz="1400">
                          <a:solidFill>
                            <a:srgbClr val="000000"/>
                          </a:solidFill>
                          <a:latin typeface="Times New Roman"/>
                          <a:ea typeface="Times New Roman"/>
                          <a:cs typeface="Times New Roman"/>
                          <a:sym typeface="Times New Roman"/>
                        </a:rPr>
                        <a:t>?</a:t>
                      </a:r>
                      <a:endParaRPr sz="1100">
                        <a:solidFill>
                          <a:srgbClr val="000000"/>
                        </a:solidFill>
                      </a:endParaRPr>
                    </a:p>
                  </a:txBody>
                  <a:tcPr marL="91450" marR="91450" marT="34300" marB="34300"/>
                </a:tc>
                <a:tc>
                  <a:txBody>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a:txBody>
                  <a:tcPr marL="91450" marR="91450" marT="34300" marB="34300"/>
                </a:tc>
                <a:tc>
                  <a:txBody>
                    <a:bodyPr/>
                    <a:lstStyle/>
                    <a:p>
                      <a:pPr marL="0" marR="0" lvl="0" indent="0" algn="l" rtl="0">
                        <a:lnSpc>
                          <a:spcPct val="100000"/>
                        </a:lnSpc>
                        <a:spcBef>
                          <a:spcPts val="0"/>
                        </a:spcBef>
                        <a:spcAft>
                          <a:spcPts val="0"/>
                        </a:spcAft>
                        <a:buClr>
                          <a:schemeClr val="dk1"/>
                        </a:buClr>
                        <a:buSzPts val="1400"/>
                        <a:buFont typeface="Times New Roman"/>
                        <a:buNone/>
                      </a:pPr>
                      <a:r>
                        <a:rPr lang="en" sz="1400">
                          <a:solidFill>
                            <a:srgbClr val="000000"/>
                          </a:solidFill>
                          <a:latin typeface="Times New Roman"/>
                          <a:ea typeface="Times New Roman"/>
                          <a:cs typeface="Times New Roman"/>
                          <a:sym typeface="Times New Roman"/>
                        </a:rPr>
                        <a:t>X</a:t>
                      </a:r>
                      <a:endParaRPr sz="1100">
                        <a:solidFill>
                          <a:srgbClr val="000000"/>
                        </a:solidFill>
                      </a:endParaRPr>
                    </a:p>
                  </a:txBody>
                  <a:tcPr marL="91450" marR="91450" marT="34300" marB="34300"/>
                </a:tc>
                <a:tc>
                  <a:txBody>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a:txBody>
                  <a:tcPr marL="91450" marR="91450" marT="34300" marB="34300"/>
                </a:tc>
                <a:extLst>
                  <a:ext uri="{0D108BD9-81ED-4DB2-BD59-A6C34878D82A}">
                    <a16:rowId xmlns:a16="http://schemas.microsoft.com/office/drawing/2014/main" val="10005"/>
                  </a:ext>
                </a:extLst>
              </a:tr>
              <a:tr h="308325">
                <a:tc>
                  <a:txBody>
                    <a:bodyPr/>
                    <a:lstStyle/>
                    <a:p>
                      <a:pPr marL="0" marR="0" lvl="0" indent="0" algn="l" rtl="0">
                        <a:spcBef>
                          <a:spcPts val="0"/>
                        </a:spcBef>
                        <a:spcAft>
                          <a:spcPts val="0"/>
                        </a:spcAft>
                        <a:buNone/>
                      </a:pPr>
                      <a:r>
                        <a:rPr lang="en" sz="1400">
                          <a:solidFill>
                            <a:srgbClr val="000000"/>
                          </a:solidFill>
                          <a:latin typeface="Times New Roman"/>
                          <a:ea typeface="Times New Roman"/>
                          <a:cs typeface="Times New Roman"/>
                          <a:sym typeface="Times New Roman"/>
                        </a:rPr>
                        <a:t>6. Did the meeting </a:t>
                      </a:r>
                      <a:r>
                        <a:rPr lang="en" sz="1400" b="1" u="sng">
                          <a:solidFill>
                            <a:srgbClr val="000000"/>
                          </a:solidFill>
                          <a:latin typeface="Times New Roman"/>
                          <a:ea typeface="Times New Roman"/>
                          <a:cs typeface="Times New Roman"/>
                          <a:sym typeface="Times New Roman"/>
                        </a:rPr>
                        <a:t>end on time</a:t>
                      </a:r>
                      <a:r>
                        <a:rPr lang="en" sz="1400">
                          <a:solidFill>
                            <a:srgbClr val="000000"/>
                          </a:solidFill>
                          <a:latin typeface="Times New Roman"/>
                          <a:ea typeface="Times New Roman"/>
                          <a:cs typeface="Times New Roman"/>
                          <a:sym typeface="Times New Roman"/>
                        </a:rPr>
                        <a:t>?</a:t>
                      </a:r>
                      <a:endParaRPr sz="1100">
                        <a:solidFill>
                          <a:srgbClr val="000000"/>
                        </a:solidFill>
                      </a:endParaRPr>
                    </a:p>
                  </a:txBody>
                  <a:tcPr marL="91450" marR="91450" marT="34300" marB="34300"/>
                </a:tc>
                <a:tc>
                  <a:txBody>
                    <a:bodyPr/>
                    <a:lstStyle/>
                    <a:p>
                      <a:pPr marL="0" marR="0" lvl="0" indent="0" algn="l" rtl="0">
                        <a:lnSpc>
                          <a:spcPct val="100000"/>
                        </a:lnSpc>
                        <a:spcBef>
                          <a:spcPts val="0"/>
                        </a:spcBef>
                        <a:spcAft>
                          <a:spcPts val="0"/>
                        </a:spcAft>
                        <a:buClr>
                          <a:schemeClr val="dk1"/>
                        </a:buClr>
                        <a:buSzPts val="1400"/>
                        <a:buFont typeface="Times New Roman"/>
                        <a:buNone/>
                      </a:pPr>
                      <a:r>
                        <a:rPr lang="en" sz="1400">
                          <a:solidFill>
                            <a:srgbClr val="000000"/>
                          </a:solidFill>
                          <a:latin typeface="Times New Roman"/>
                          <a:ea typeface="Times New Roman"/>
                          <a:cs typeface="Times New Roman"/>
                          <a:sym typeface="Times New Roman"/>
                        </a:rPr>
                        <a:t>X</a:t>
                      </a:r>
                      <a:endParaRPr sz="1100">
                        <a:solidFill>
                          <a:srgbClr val="000000"/>
                        </a:solidFill>
                      </a:endParaRPr>
                    </a:p>
                  </a:txBody>
                  <a:tcPr marL="91450" marR="91450" marT="34300" marB="34300"/>
                </a:tc>
                <a:tc>
                  <a:txBody>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a:txBody>
                  <a:tcPr marL="91450" marR="91450" marT="34300" marB="34300"/>
                </a:tc>
                <a:tc>
                  <a:txBody>
                    <a:bodyPr/>
                    <a:lstStyle/>
                    <a:p>
                      <a:pPr marL="0" marR="0" lvl="0" indent="0" algn="l" rtl="0">
                        <a:spcBef>
                          <a:spcPts val="0"/>
                        </a:spcBef>
                        <a:spcAft>
                          <a:spcPts val="0"/>
                        </a:spcAft>
                        <a:buNone/>
                      </a:pPr>
                      <a:endParaRPr sz="1400" dirty="0">
                        <a:solidFill>
                          <a:srgbClr val="000000"/>
                        </a:solidFill>
                        <a:latin typeface="Times New Roman"/>
                        <a:ea typeface="Times New Roman"/>
                        <a:cs typeface="Times New Roman"/>
                        <a:sym typeface="Times New Roman"/>
                      </a:endParaRPr>
                    </a:p>
                  </a:txBody>
                  <a:tcPr marL="91450" marR="91450" marT="34300" marB="34300"/>
                </a:tc>
                <a:extLst>
                  <a:ext uri="{0D108BD9-81ED-4DB2-BD59-A6C34878D82A}">
                    <a16:rowId xmlns:a16="http://schemas.microsoft.com/office/drawing/2014/main" val="10006"/>
                  </a:ext>
                </a:extLst>
              </a:tr>
            </a:tbl>
          </a:graphicData>
        </a:graphic>
      </p:graphicFrame>
      <p:sp>
        <p:nvSpPr>
          <p:cNvPr id="562" name="Google Shape;562;p92"/>
          <p:cNvSpPr txBox="1"/>
          <p:nvPr/>
        </p:nvSpPr>
        <p:spPr>
          <a:xfrm>
            <a:off x="251725" y="80325"/>
            <a:ext cx="8449500" cy="800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2300" b="1">
                <a:solidFill>
                  <a:srgbClr val="1F497D"/>
                </a:solidFill>
                <a:latin typeface="Verdana"/>
                <a:ea typeface="Verdana"/>
                <a:cs typeface="Verdana"/>
                <a:sym typeface="Verdana"/>
              </a:rPr>
              <a:t>At end of each meeting, conduct a BRIEF assessment of the meeting by asking 6 questions</a:t>
            </a:r>
            <a:endParaRPr sz="1300">
              <a:solidFill>
                <a:srgbClr val="1F497D"/>
              </a:solidFill>
              <a:latin typeface="Verdana"/>
              <a:ea typeface="Verdana"/>
              <a:cs typeface="Verdana"/>
              <a:sym typeface="Verdana"/>
            </a:endParaRPr>
          </a:p>
        </p:txBody>
      </p:sp>
      <p:sp>
        <p:nvSpPr>
          <p:cNvPr id="563" name="Google Shape;563;p92"/>
          <p:cNvSpPr txBox="1">
            <a:spLocks noGrp="1"/>
          </p:cNvSpPr>
          <p:nvPr>
            <p:ph type="ftr" idx="11"/>
          </p:nvPr>
        </p:nvSpPr>
        <p:spPr>
          <a:xfrm rot="-5400000">
            <a:off x="7324970" y="2433060"/>
            <a:ext cx="2891100" cy="36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solidFill>
                  <a:schemeClr val="dk1"/>
                </a:solidFill>
                <a:latin typeface="Times New Roman"/>
                <a:ea typeface="Times New Roman"/>
                <a:cs typeface="Times New Roman"/>
                <a:sym typeface="Times New Roman"/>
              </a:rPr>
              <a:t>TIPS II Training Manual (2013)    </a:t>
            </a:r>
            <a:r>
              <a:rPr lang="en"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www.uoecs.org</a:t>
            </a:r>
            <a:endParaRPr>
              <a:solidFill>
                <a:schemeClr val="dk1"/>
              </a:solidFill>
              <a:latin typeface="Times New Roman"/>
              <a:ea typeface="Times New Roman"/>
              <a:cs typeface="Times New Roman"/>
              <a:sym typeface="Times New Roman"/>
            </a:endParaRPr>
          </a:p>
        </p:txBody>
      </p:sp>
      <p:graphicFrame>
        <p:nvGraphicFramePr>
          <p:cNvPr id="564" name="Google Shape;564;p92"/>
          <p:cNvGraphicFramePr/>
          <p:nvPr/>
        </p:nvGraphicFramePr>
        <p:xfrm>
          <a:off x="342969" y="1113700"/>
          <a:ext cx="7916125" cy="512525"/>
        </p:xfrm>
        <a:graphic>
          <a:graphicData uri="http://schemas.openxmlformats.org/drawingml/2006/table">
            <a:tbl>
              <a:tblPr firstRow="1" bandRow="1">
                <a:noFill/>
                <a:tableStyleId>{D8FFC204-28E2-474D-A7F6-6C61513EEE0C}</a:tableStyleId>
              </a:tblPr>
              <a:tblGrid>
                <a:gridCol w="5329675">
                  <a:extLst>
                    <a:ext uri="{9D8B030D-6E8A-4147-A177-3AD203B41FA5}">
                      <a16:colId xmlns:a16="http://schemas.microsoft.com/office/drawing/2014/main" val="20000"/>
                    </a:ext>
                  </a:extLst>
                </a:gridCol>
                <a:gridCol w="2586450">
                  <a:extLst>
                    <a:ext uri="{9D8B030D-6E8A-4147-A177-3AD203B41FA5}">
                      <a16:colId xmlns:a16="http://schemas.microsoft.com/office/drawing/2014/main" val="20001"/>
                    </a:ext>
                  </a:extLst>
                </a:gridCol>
              </a:tblGrid>
              <a:tr h="512525">
                <a:tc>
                  <a:txBody>
                    <a:bodyPr/>
                    <a:lstStyle/>
                    <a:p>
                      <a:pPr marL="0" marR="0" lvl="0" indent="0" algn="l" rtl="0">
                        <a:lnSpc>
                          <a:spcPct val="100000"/>
                        </a:lnSpc>
                        <a:spcBef>
                          <a:spcPts val="0"/>
                        </a:spcBef>
                        <a:spcAft>
                          <a:spcPts val="0"/>
                        </a:spcAft>
                        <a:buClr>
                          <a:schemeClr val="lt1"/>
                        </a:buClr>
                        <a:buSzPts val="1500"/>
                        <a:buFont typeface="Times New Roman"/>
                        <a:buNone/>
                      </a:pPr>
                      <a:r>
                        <a:rPr lang="en" sz="1500" b="1">
                          <a:solidFill>
                            <a:schemeClr val="lt1"/>
                          </a:solidFill>
                          <a:latin typeface="Times New Roman"/>
                          <a:ea typeface="Times New Roman"/>
                          <a:cs typeface="Times New Roman"/>
                          <a:sym typeface="Times New Roman"/>
                        </a:rPr>
                        <a:t>Evaluation of Team Meeting (Mark your ratings with an “X”)</a:t>
                      </a:r>
                      <a:endParaRPr sz="1100"/>
                    </a:p>
                  </a:txBody>
                  <a:tcPr marL="91450" marR="91450" marT="34300" marB="343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1500" dirty="0">
                          <a:latin typeface="Times New Roman"/>
                          <a:ea typeface="Times New Roman"/>
                          <a:cs typeface="Times New Roman"/>
                          <a:sym typeface="Times New Roman"/>
                        </a:rPr>
                        <a:t>Our Rating</a:t>
                      </a:r>
                      <a:endParaRPr sz="1500" dirty="0">
                        <a:latin typeface="Times New Roman"/>
                        <a:ea typeface="Times New Roman"/>
                        <a:cs typeface="Times New Roman"/>
                        <a:sym typeface="Times New Roman"/>
                      </a:endParaRPr>
                    </a:p>
                  </a:txBody>
                  <a:tcPr marL="91450" marR="91450" marT="34300" marB="343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93"/>
          <p:cNvSpPr txBox="1"/>
          <p:nvPr/>
        </p:nvSpPr>
        <p:spPr>
          <a:xfrm>
            <a:off x="303800" y="-126400"/>
            <a:ext cx="62241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a:solidFill>
                  <a:srgbClr val="1F497D"/>
                </a:solidFill>
                <a:latin typeface="Verdana"/>
                <a:ea typeface="Verdana"/>
                <a:cs typeface="Verdana"/>
                <a:sym typeface="Verdana"/>
              </a:rPr>
              <a:t>Team Temperature Check </a:t>
            </a:r>
            <a:endParaRPr sz="2300" b="1">
              <a:solidFill>
                <a:srgbClr val="1F497D"/>
              </a:solidFill>
              <a:latin typeface="Verdana"/>
              <a:ea typeface="Verdana"/>
              <a:cs typeface="Verdana"/>
              <a:sym typeface="Verdana"/>
            </a:endParaRPr>
          </a:p>
        </p:txBody>
      </p:sp>
      <p:sp>
        <p:nvSpPr>
          <p:cNvPr id="570" name="Google Shape;570;p93"/>
          <p:cNvSpPr txBox="1"/>
          <p:nvPr/>
        </p:nvSpPr>
        <p:spPr>
          <a:xfrm>
            <a:off x="7880400" y="4269250"/>
            <a:ext cx="1263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Proxima Nova"/>
                <a:ea typeface="Proxima Nova"/>
                <a:cs typeface="Proxima Nova"/>
                <a:sym typeface="Proxima Nova"/>
              </a:rPr>
              <a:t>The Art of Coaching Teams </a:t>
            </a:r>
            <a:endParaRPr i="1">
              <a:latin typeface="Proxima Nova"/>
              <a:ea typeface="Proxima Nova"/>
              <a:cs typeface="Proxima Nova"/>
              <a:sym typeface="Proxima Nova"/>
            </a:endParaRPr>
          </a:p>
        </p:txBody>
      </p:sp>
      <p:graphicFrame>
        <p:nvGraphicFramePr>
          <p:cNvPr id="571" name="Google Shape;571;p93"/>
          <p:cNvGraphicFramePr/>
          <p:nvPr>
            <p:extLst>
              <p:ext uri="{D42A27DB-BD31-4B8C-83A1-F6EECF244321}">
                <p14:modId xmlns:p14="http://schemas.microsoft.com/office/powerpoint/2010/main" val="2017285726"/>
              </p:ext>
            </p:extLst>
          </p:nvPr>
        </p:nvGraphicFramePr>
        <p:xfrm>
          <a:off x="303801" y="311300"/>
          <a:ext cx="7178548" cy="4876440"/>
        </p:xfrm>
        <a:graphic>
          <a:graphicData uri="http://schemas.openxmlformats.org/drawingml/2006/table">
            <a:tbl>
              <a:tblPr>
                <a:noFill/>
                <a:tableStyleId>{18F1D45C-239E-40CB-8A81-8F81296B4D6E}</a:tableStyleId>
              </a:tblPr>
              <a:tblGrid>
                <a:gridCol w="5686084">
                  <a:extLst>
                    <a:ext uri="{9D8B030D-6E8A-4147-A177-3AD203B41FA5}">
                      <a16:colId xmlns:a16="http://schemas.microsoft.com/office/drawing/2014/main" val="20000"/>
                    </a:ext>
                  </a:extLst>
                </a:gridCol>
                <a:gridCol w="1492464">
                  <a:extLst>
                    <a:ext uri="{9D8B030D-6E8A-4147-A177-3AD203B41FA5}">
                      <a16:colId xmlns:a16="http://schemas.microsoft.com/office/drawing/2014/main" val="20001"/>
                    </a:ext>
                  </a:extLst>
                </a:gridCol>
              </a:tblGrid>
              <a:tr h="671552">
                <a:tc>
                  <a:txBody>
                    <a:bodyPr/>
                    <a:lstStyle/>
                    <a:p>
                      <a:pPr marL="0" lvl="0" indent="0" algn="l" rtl="0">
                        <a:spcBef>
                          <a:spcPts val="0"/>
                        </a:spcBef>
                        <a:spcAft>
                          <a:spcPts val="0"/>
                        </a:spcAft>
                        <a:buNone/>
                      </a:pPr>
                      <a:r>
                        <a:rPr lang="en" sz="1100" b="1"/>
                        <a:t>Indicator</a:t>
                      </a:r>
                      <a:endParaRPr sz="1100" b="1"/>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100" b="1"/>
                        <a:t>3=Usually</a:t>
                      </a:r>
                      <a:endParaRPr sz="1100" b="1"/>
                    </a:p>
                    <a:p>
                      <a:pPr marL="0" lvl="0" indent="0" algn="l" rtl="0">
                        <a:spcBef>
                          <a:spcPts val="0"/>
                        </a:spcBef>
                        <a:spcAft>
                          <a:spcPts val="0"/>
                        </a:spcAft>
                        <a:buNone/>
                      </a:pPr>
                      <a:r>
                        <a:rPr lang="en" sz="1100" b="1"/>
                        <a:t>2=Sometimes</a:t>
                      </a:r>
                      <a:endParaRPr sz="1100" b="1"/>
                    </a:p>
                    <a:p>
                      <a:pPr marL="0" lvl="0" indent="0" algn="l" rtl="0">
                        <a:spcBef>
                          <a:spcPts val="0"/>
                        </a:spcBef>
                        <a:spcAft>
                          <a:spcPts val="0"/>
                        </a:spcAft>
                        <a:buNone/>
                      </a:pPr>
                      <a:r>
                        <a:rPr lang="en" sz="1100" b="1"/>
                        <a:t>1=Rarely</a:t>
                      </a:r>
                      <a:endParaRPr sz="1100" b="1"/>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73072">
                <a:tc>
                  <a:txBody>
                    <a:bodyPr/>
                    <a:lstStyle/>
                    <a:p>
                      <a:pPr marL="0" lvl="0" indent="0" algn="l" rtl="0">
                        <a:spcBef>
                          <a:spcPts val="0"/>
                        </a:spcBef>
                        <a:spcAft>
                          <a:spcPts val="0"/>
                        </a:spcAft>
                        <a:buNone/>
                      </a:pPr>
                      <a:r>
                        <a:rPr lang="en" sz="1100"/>
                        <a:t>1. I show up as my best self to our team meetings.</a:t>
                      </a:r>
                      <a:endParaRPr sz="11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73072">
                <a:tc>
                  <a:txBody>
                    <a:bodyPr/>
                    <a:lstStyle/>
                    <a:p>
                      <a:pPr marL="0" lvl="0" indent="0" algn="l" rtl="0">
                        <a:spcBef>
                          <a:spcPts val="0"/>
                        </a:spcBef>
                        <a:spcAft>
                          <a:spcPts val="0"/>
                        </a:spcAft>
                        <a:buNone/>
                      </a:pPr>
                      <a:r>
                        <a:rPr lang="en" sz="1100"/>
                        <a:t>2. I look forward to our meetings. </a:t>
                      </a:r>
                      <a:endParaRPr sz="11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73072">
                <a:tc>
                  <a:txBody>
                    <a:bodyPr/>
                    <a:lstStyle/>
                    <a:p>
                      <a:pPr marL="0" lvl="0" indent="0" algn="l" rtl="0">
                        <a:spcBef>
                          <a:spcPts val="0"/>
                        </a:spcBef>
                        <a:spcAft>
                          <a:spcPts val="0"/>
                        </a:spcAft>
                        <a:buNone/>
                      </a:pPr>
                      <a:r>
                        <a:rPr lang="en" sz="1100"/>
                        <a:t>3. I feel that I can meaningfully contribute during our meetings.</a:t>
                      </a:r>
                      <a:endParaRPr sz="11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373072">
                <a:tc>
                  <a:txBody>
                    <a:bodyPr/>
                    <a:lstStyle/>
                    <a:p>
                      <a:pPr marL="0" lvl="0" indent="0" algn="l" rtl="0">
                        <a:spcBef>
                          <a:spcPts val="0"/>
                        </a:spcBef>
                        <a:spcAft>
                          <a:spcPts val="0"/>
                        </a:spcAft>
                        <a:buNone/>
                      </a:pPr>
                      <a:r>
                        <a:rPr lang="en" sz="1100"/>
                        <a:t>4. I feel that team members are respectful to each other.</a:t>
                      </a:r>
                      <a:endParaRPr sz="11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373072">
                <a:tc>
                  <a:txBody>
                    <a:bodyPr/>
                    <a:lstStyle/>
                    <a:p>
                      <a:pPr marL="0" lvl="0" indent="0" algn="l" rtl="0">
                        <a:spcBef>
                          <a:spcPts val="0"/>
                        </a:spcBef>
                        <a:spcAft>
                          <a:spcPts val="0"/>
                        </a:spcAft>
                        <a:buNone/>
                      </a:pPr>
                      <a:r>
                        <a:rPr lang="en" sz="1100"/>
                        <a:t>5. I feel that we all learn from each other.</a:t>
                      </a:r>
                      <a:endParaRPr sz="11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373072">
                <a:tc>
                  <a:txBody>
                    <a:bodyPr/>
                    <a:lstStyle/>
                    <a:p>
                      <a:pPr marL="0" lvl="0" indent="0" algn="l" rtl="0">
                        <a:spcBef>
                          <a:spcPts val="0"/>
                        </a:spcBef>
                        <a:spcAft>
                          <a:spcPts val="0"/>
                        </a:spcAft>
                        <a:buNone/>
                      </a:pPr>
                      <a:r>
                        <a:rPr lang="en" sz="1100"/>
                        <a:t>6. I feel that the facilitator/lead holds a safe space for learning and collaboration.</a:t>
                      </a:r>
                      <a:endParaRPr sz="11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373072">
                <a:tc>
                  <a:txBody>
                    <a:bodyPr/>
                    <a:lstStyle/>
                    <a:p>
                      <a:pPr marL="0" lvl="0" indent="0" algn="l" rtl="0">
                        <a:spcBef>
                          <a:spcPts val="0"/>
                        </a:spcBef>
                        <a:spcAft>
                          <a:spcPts val="0"/>
                        </a:spcAft>
                        <a:buNone/>
                      </a:pPr>
                      <a:r>
                        <a:rPr lang="en" sz="1100"/>
                        <a:t>7. I feel that our work together will serve our students.</a:t>
                      </a:r>
                      <a:endParaRPr sz="11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373072">
                <a:tc>
                  <a:txBody>
                    <a:bodyPr/>
                    <a:lstStyle/>
                    <a:p>
                      <a:pPr marL="0" lvl="0" indent="0" algn="l" rtl="0">
                        <a:spcBef>
                          <a:spcPts val="0"/>
                        </a:spcBef>
                        <a:spcAft>
                          <a:spcPts val="0"/>
                        </a:spcAft>
                        <a:buNone/>
                      </a:pPr>
                      <a:r>
                        <a:rPr lang="en" sz="1100"/>
                        <a:t>8. I feel that our work together stays focused on our purpose, goals, or projects.</a:t>
                      </a:r>
                      <a:endParaRPr sz="11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r h="373072">
                <a:tc>
                  <a:txBody>
                    <a:bodyPr/>
                    <a:lstStyle/>
                    <a:p>
                      <a:pPr marL="0" lvl="0" indent="0" algn="l" rtl="0">
                        <a:spcBef>
                          <a:spcPts val="0"/>
                        </a:spcBef>
                        <a:spcAft>
                          <a:spcPts val="0"/>
                        </a:spcAft>
                        <a:buNone/>
                      </a:pPr>
                      <a:r>
                        <a:rPr lang="en" sz="1100"/>
                        <a:t>9. I leave our meetings feeling stretched, energized, and/or inspired.</a:t>
                      </a:r>
                      <a:endParaRPr sz="11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9"/>
                  </a:ext>
                </a:extLst>
              </a:tr>
              <a:tr h="373072">
                <a:tc>
                  <a:txBody>
                    <a:bodyPr/>
                    <a:lstStyle/>
                    <a:p>
                      <a:pPr marL="0" lvl="0" indent="0" algn="l" rtl="0">
                        <a:spcBef>
                          <a:spcPts val="0"/>
                        </a:spcBef>
                        <a:spcAft>
                          <a:spcPts val="0"/>
                        </a:spcAft>
                        <a:buNone/>
                      </a:pPr>
                      <a:r>
                        <a:rPr lang="en" sz="1100"/>
                        <a:t>10. I feel that my feedback on our meetings is acknowledged.</a:t>
                      </a:r>
                      <a:endParaRPr sz="11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10"/>
                  </a:ext>
                </a:extLst>
              </a:tr>
              <a:tr h="373072">
                <a:tc>
                  <a:txBody>
                    <a:bodyPr/>
                    <a:lstStyle/>
                    <a:p>
                      <a:pPr marL="0" lvl="0" indent="0" algn="r" rtl="0">
                        <a:spcBef>
                          <a:spcPts val="0"/>
                        </a:spcBef>
                        <a:spcAft>
                          <a:spcPts val="0"/>
                        </a:spcAft>
                        <a:buNone/>
                      </a:pPr>
                      <a:r>
                        <a:rPr lang="en" sz="1100" dirty="0"/>
                        <a:t>TOTAL</a:t>
                      </a:r>
                      <a:endParaRPr sz="1100" dirty="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300" dirty="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75"/>
        <p:cNvGrpSpPr/>
        <p:nvPr/>
      </p:nvGrpSpPr>
      <p:grpSpPr>
        <a:xfrm>
          <a:off x="0" y="0"/>
          <a:ext cx="0" cy="0"/>
          <a:chOff x="0" y="0"/>
          <a:chExt cx="0" cy="0"/>
        </a:xfrm>
      </p:grpSpPr>
      <p:sp>
        <p:nvSpPr>
          <p:cNvPr id="576" name="Google Shape;576;p94"/>
          <p:cNvSpPr txBox="1">
            <a:spLocks noGrp="1"/>
          </p:cNvSpPr>
          <p:nvPr>
            <p:ph type="title"/>
          </p:nvPr>
        </p:nvSpPr>
        <p:spPr>
          <a:xfrm>
            <a:off x="332200" y="346625"/>
            <a:ext cx="6249000" cy="1114500"/>
          </a:xfrm>
          <a:prstGeom prst="rect">
            <a:avLst/>
          </a:prstGeom>
          <a:solidFill>
            <a:srgbClr val="CFE2F3"/>
          </a:solidFill>
        </p:spPr>
        <p:txBody>
          <a:bodyPr spcFirstLastPara="1" wrap="square" lIns="68575" tIns="34275" rIns="68575" bIns="34275" anchor="t" anchorCtr="0">
            <a:normAutofit/>
          </a:bodyPr>
          <a:lstStyle/>
          <a:p>
            <a:pPr marL="0" lvl="0" indent="0" algn="l" rtl="0">
              <a:lnSpc>
                <a:spcPct val="90000"/>
              </a:lnSpc>
              <a:spcBef>
                <a:spcPts val="500"/>
              </a:spcBef>
              <a:spcAft>
                <a:spcPts val="0"/>
              </a:spcAft>
              <a:buNone/>
            </a:pPr>
            <a:r>
              <a:rPr lang="en" sz="3600" b="1" dirty="0">
                <a:solidFill>
                  <a:srgbClr val="1F497D"/>
                </a:solidFill>
                <a:effectLst>
                  <a:outerShdw blurRad="50800" dist="38100" algn="l" rotWithShape="0">
                    <a:prstClr val="black">
                      <a:alpha val="40000"/>
                    </a:prstClr>
                  </a:outerShdw>
                </a:effectLst>
                <a:latin typeface="Verdana"/>
                <a:ea typeface="Verdana"/>
                <a:cs typeface="Verdana"/>
                <a:sym typeface="Verdana"/>
              </a:rPr>
              <a:t>Wrap Up Team Time</a:t>
            </a:r>
            <a:endParaRPr sz="3600" b="1" dirty="0">
              <a:solidFill>
                <a:srgbClr val="1F497D"/>
              </a:solidFill>
              <a:effectLst>
                <a:outerShdw blurRad="50800" dist="38100" algn="l" rotWithShape="0">
                  <a:prstClr val="black">
                    <a:alpha val="40000"/>
                  </a:prstClr>
                </a:outerShdw>
              </a:effectLst>
              <a:latin typeface="Verdana"/>
              <a:ea typeface="Verdana"/>
              <a:cs typeface="Verdana"/>
              <a:sym typeface="Verdana"/>
            </a:endParaRPr>
          </a:p>
        </p:txBody>
      </p:sp>
      <p:sp>
        <p:nvSpPr>
          <p:cNvPr id="577" name="Google Shape;577;p94"/>
          <p:cNvSpPr txBox="1">
            <a:spLocks noGrp="1"/>
          </p:cNvSpPr>
          <p:nvPr>
            <p:ph type="body" idx="1"/>
          </p:nvPr>
        </p:nvSpPr>
        <p:spPr>
          <a:xfrm>
            <a:off x="128300" y="842925"/>
            <a:ext cx="8820900" cy="4179600"/>
          </a:xfrm>
          <a:prstGeom prst="rect">
            <a:avLst/>
          </a:prstGeom>
        </p:spPr>
        <p:txBody>
          <a:bodyPr spcFirstLastPara="1" wrap="square" lIns="68575" tIns="34275" rIns="68575" bIns="34275" anchor="t" anchorCtr="0">
            <a:normAutofit fontScale="85000" lnSpcReduction="20000"/>
          </a:bodyPr>
          <a:lstStyle/>
          <a:p>
            <a:pPr marL="914400" lvl="0" indent="0" algn="l" rtl="0">
              <a:lnSpc>
                <a:spcPct val="84000"/>
              </a:lnSpc>
              <a:spcBef>
                <a:spcPts val="500"/>
              </a:spcBef>
              <a:spcAft>
                <a:spcPts val="0"/>
              </a:spcAft>
              <a:buNone/>
            </a:pPr>
            <a:br>
              <a:rPr lang="en">
                <a:solidFill>
                  <a:schemeClr val="dk1"/>
                </a:solidFill>
              </a:rPr>
            </a:br>
            <a:endParaRPr sz="2300">
              <a:solidFill>
                <a:srgbClr val="000000"/>
              </a:solidFill>
            </a:endParaRPr>
          </a:p>
          <a:p>
            <a:pPr marL="914400" lvl="0" indent="0" algn="l" rtl="0">
              <a:lnSpc>
                <a:spcPct val="84000"/>
              </a:lnSpc>
              <a:spcBef>
                <a:spcPts val="500"/>
              </a:spcBef>
              <a:spcAft>
                <a:spcPts val="0"/>
              </a:spcAft>
              <a:buNone/>
            </a:pPr>
            <a:endParaRPr sz="2300">
              <a:solidFill>
                <a:srgbClr val="000000"/>
              </a:solidFill>
            </a:endParaRPr>
          </a:p>
          <a:p>
            <a:pPr marL="177800" lvl="0" indent="-189003" algn="l" rtl="0">
              <a:lnSpc>
                <a:spcPct val="90000"/>
              </a:lnSpc>
              <a:spcBef>
                <a:spcPts val="0"/>
              </a:spcBef>
              <a:spcAft>
                <a:spcPts val="0"/>
              </a:spcAft>
              <a:buClr>
                <a:srgbClr val="000000"/>
              </a:buClr>
              <a:buSzPct val="121778"/>
              <a:buChar char="•"/>
            </a:pPr>
            <a:r>
              <a:rPr lang="en" sz="2295">
                <a:solidFill>
                  <a:srgbClr val="000000"/>
                </a:solidFill>
              </a:rPr>
              <a:t>What are the shared outcomes we are working toward?</a:t>
            </a:r>
            <a:endParaRPr sz="2295">
              <a:solidFill>
                <a:srgbClr val="000000"/>
              </a:solidFill>
            </a:endParaRPr>
          </a:p>
          <a:p>
            <a:pPr marL="342900" lvl="0" indent="0" algn="l" rtl="0">
              <a:lnSpc>
                <a:spcPct val="90000"/>
              </a:lnSpc>
              <a:spcBef>
                <a:spcPts val="0"/>
              </a:spcBef>
              <a:spcAft>
                <a:spcPts val="0"/>
              </a:spcAft>
              <a:buNone/>
            </a:pPr>
            <a:endParaRPr sz="2295">
              <a:solidFill>
                <a:srgbClr val="000000"/>
              </a:solidFill>
            </a:endParaRPr>
          </a:p>
          <a:p>
            <a:pPr marL="177800" lvl="0" indent="-189003" algn="l" rtl="0">
              <a:lnSpc>
                <a:spcPct val="90000"/>
              </a:lnSpc>
              <a:spcBef>
                <a:spcPts val="0"/>
              </a:spcBef>
              <a:spcAft>
                <a:spcPts val="0"/>
              </a:spcAft>
              <a:buClr>
                <a:srgbClr val="000000"/>
              </a:buClr>
              <a:buSzPct val="121778"/>
              <a:buChar char="•"/>
            </a:pPr>
            <a:r>
              <a:rPr lang="en" sz="2295">
                <a:solidFill>
                  <a:srgbClr val="000000"/>
                </a:solidFill>
              </a:rPr>
              <a:t>How are we currently organized to do this work and what adjustments might enhance our ability to do this work (teaming structure alignment/working smarter)?</a:t>
            </a:r>
            <a:endParaRPr sz="2295">
              <a:solidFill>
                <a:srgbClr val="000000"/>
              </a:solidFill>
            </a:endParaRPr>
          </a:p>
          <a:p>
            <a:pPr marL="177800" lvl="0" indent="-189003" algn="l" rtl="0">
              <a:lnSpc>
                <a:spcPct val="90000"/>
              </a:lnSpc>
              <a:spcBef>
                <a:spcPts val="800"/>
              </a:spcBef>
              <a:spcAft>
                <a:spcPts val="0"/>
              </a:spcAft>
              <a:buClr>
                <a:srgbClr val="000000"/>
              </a:buClr>
              <a:buSzPct val="121778"/>
              <a:buChar char="•"/>
            </a:pPr>
            <a:r>
              <a:rPr lang="en" sz="2295">
                <a:solidFill>
                  <a:srgbClr val="000000"/>
                </a:solidFill>
              </a:rPr>
              <a:t>What other voices could contribute to the effectiveness of this team?</a:t>
            </a:r>
            <a:endParaRPr sz="2295">
              <a:solidFill>
                <a:srgbClr val="000000"/>
              </a:solidFill>
            </a:endParaRPr>
          </a:p>
          <a:p>
            <a:pPr marL="177800" lvl="0" indent="-189003" algn="l" rtl="0">
              <a:lnSpc>
                <a:spcPct val="90000"/>
              </a:lnSpc>
              <a:spcBef>
                <a:spcPts val="800"/>
              </a:spcBef>
              <a:spcAft>
                <a:spcPts val="0"/>
              </a:spcAft>
              <a:buClr>
                <a:srgbClr val="000000"/>
              </a:buClr>
              <a:buSzPct val="121778"/>
              <a:buChar char="•"/>
            </a:pPr>
            <a:r>
              <a:rPr lang="en" sz="2295">
                <a:solidFill>
                  <a:srgbClr val="000000"/>
                </a:solidFill>
              </a:rPr>
              <a:t>How do you already include youth &amp; family voice and in what ways might you enhance your efforts (teaming, communication plan, leverage existing efforts)?</a:t>
            </a:r>
            <a:endParaRPr sz="2295">
              <a:solidFill>
                <a:srgbClr val="000000"/>
              </a:solidFill>
            </a:endParaRPr>
          </a:p>
          <a:p>
            <a:pPr marL="177800" lvl="0" indent="-189003" algn="l" rtl="0">
              <a:lnSpc>
                <a:spcPct val="90000"/>
              </a:lnSpc>
              <a:spcBef>
                <a:spcPts val="800"/>
              </a:spcBef>
              <a:spcAft>
                <a:spcPts val="0"/>
              </a:spcAft>
              <a:buClr>
                <a:srgbClr val="000000"/>
              </a:buClr>
              <a:buSzPct val="121778"/>
              <a:buChar char="•"/>
            </a:pPr>
            <a:r>
              <a:rPr lang="en" sz="2295">
                <a:solidFill>
                  <a:srgbClr val="000000"/>
                </a:solidFill>
              </a:rPr>
              <a:t>What team operating procedures do we currently use and what practices might enhance our effectiveness &amp; efficiency?</a:t>
            </a:r>
            <a:endParaRPr sz="2795">
              <a:solidFill>
                <a:srgbClr val="000000"/>
              </a:solidFill>
            </a:endParaRPr>
          </a:p>
          <a:p>
            <a:pPr marL="0" lvl="0" indent="0" algn="ctr" rtl="0">
              <a:lnSpc>
                <a:spcPct val="84000"/>
              </a:lnSpc>
              <a:spcBef>
                <a:spcPts val="500"/>
              </a:spcBef>
              <a:spcAft>
                <a:spcPts val="0"/>
              </a:spcAft>
              <a:buNone/>
            </a:pPr>
            <a:r>
              <a:rPr lang="en" sz="1800" b="1">
                <a:solidFill>
                  <a:srgbClr val="000000"/>
                </a:solidFill>
              </a:rPr>
              <a:t> </a:t>
            </a:r>
            <a:br>
              <a:rPr lang="en" sz="1800" b="1">
                <a:solidFill>
                  <a:schemeClr val="dk1"/>
                </a:solidFill>
              </a:rPr>
            </a:br>
            <a:endParaRPr sz="1800" b="1">
              <a:solidFill>
                <a:schemeClr val="dk1"/>
              </a:solidFill>
            </a:endParaRPr>
          </a:p>
          <a:p>
            <a:pPr marL="0" lvl="0" indent="0" algn="l" rtl="0">
              <a:lnSpc>
                <a:spcPct val="84000"/>
              </a:lnSpc>
              <a:spcBef>
                <a:spcPts val="500"/>
              </a:spcBef>
              <a:spcAft>
                <a:spcPts val="0"/>
              </a:spcAft>
              <a:buNone/>
            </a:pPr>
            <a:endParaRPr b="1">
              <a:solidFill>
                <a:schemeClr val="dk1"/>
              </a:solidFill>
            </a:endParaRPr>
          </a:p>
        </p:txBody>
      </p:sp>
      <p:pic>
        <p:nvPicPr>
          <p:cNvPr id="578" name="Google Shape;578;p94"/>
          <p:cNvPicPr preferRelativeResize="0"/>
          <p:nvPr/>
        </p:nvPicPr>
        <p:blipFill>
          <a:blip r:embed="rId3">
            <a:alphaModFix/>
          </a:blip>
          <a:stretch>
            <a:fillRect/>
          </a:stretch>
        </p:blipFill>
        <p:spPr>
          <a:xfrm>
            <a:off x="6654201" y="111150"/>
            <a:ext cx="2294949" cy="1285175"/>
          </a:xfrm>
          <a:prstGeom prst="rect">
            <a:avLst/>
          </a:prstGeom>
          <a:noFill/>
          <a:ln>
            <a:noFill/>
          </a:ln>
        </p:spPr>
      </p:pic>
      <p:pic>
        <p:nvPicPr>
          <p:cNvPr id="579" name="Google Shape;579;p94"/>
          <p:cNvPicPr preferRelativeResize="0"/>
          <p:nvPr/>
        </p:nvPicPr>
        <p:blipFill>
          <a:blip r:embed="rId4">
            <a:alphaModFix/>
          </a:blip>
          <a:stretch>
            <a:fillRect/>
          </a:stretch>
        </p:blipFill>
        <p:spPr>
          <a:xfrm>
            <a:off x="7186450" y="4172249"/>
            <a:ext cx="1056701" cy="802975"/>
          </a:xfrm>
          <a:prstGeom prst="rect">
            <a:avLst/>
          </a:prstGeom>
          <a:noFill/>
          <a:ln w="9525" cap="flat" cmpd="sng">
            <a:solidFill>
              <a:schemeClr val="dk1"/>
            </a:solidFill>
            <a:prstDash val="solid"/>
            <a:round/>
            <a:headEnd type="none" w="sm" len="sm"/>
            <a:tailEnd type="none" w="sm" len="sm"/>
          </a:ln>
        </p:spPr>
      </p:pic>
      <p:sp>
        <p:nvSpPr>
          <p:cNvPr id="580" name="Google Shape;580;p94"/>
          <p:cNvSpPr txBox="1"/>
          <p:nvPr/>
        </p:nvSpPr>
        <p:spPr>
          <a:xfrm>
            <a:off x="8499150" y="4289038"/>
            <a:ext cx="5043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solidFill>
                  <a:srgbClr val="FF0000"/>
                </a:solidFill>
                <a:latin typeface="Proxima Nova"/>
                <a:ea typeface="Proxima Nova"/>
                <a:cs typeface="Proxima Nova"/>
                <a:sym typeface="Proxima Nova"/>
              </a:rPr>
              <a:t>9</a:t>
            </a:r>
            <a:endParaRPr/>
          </a:p>
        </p:txBody>
      </p:sp>
      <p:sp>
        <p:nvSpPr>
          <p:cNvPr id="581" name="Google Shape;581;p94"/>
          <p:cNvSpPr txBox="1"/>
          <p:nvPr/>
        </p:nvSpPr>
        <p:spPr>
          <a:xfrm>
            <a:off x="4147300" y="4852425"/>
            <a:ext cx="466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582" name="Google Shape;582;p94"/>
          <p:cNvSpPr txBox="1"/>
          <p:nvPr/>
        </p:nvSpPr>
        <p:spPr>
          <a:xfrm>
            <a:off x="2512950" y="4756625"/>
            <a:ext cx="7974600" cy="55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a:latin typeface="Cambria"/>
                <a:ea typeface="Cambria"/>
                <a:cs typeface="Cambria"/>
                <a:sym typeface="Cambria"/>
              </a:rPr>
              <a:t>Yanek, K. (2021, August 11). </a:t>
            </a:r>
            <a:r>
              <a:rPr lang="en" sz="900" i="1">
                <a:latin typeface="Cambria"/>
                <a:ea typeface="Cambria"/>
                <a:cs typeface="Cambria"/>
                <a:sym typeface="Cambria"/>
              </a:rPr>
              <a:t>Project DelAWARE &amp;</a:t>
            </a:r>
            <a:r>
              <a:rPr lang="en" sz="900">
                <a:latin typeface="Cambria"/>
                <a:ea typeface="Cambria"/>
                <a:cs typeface="Cambria"/>
                <a:sym typeface="Cambria"/>
              </a:rPr>
              <a:t> </a:t>
            </a:r>
            <a:r>
              <a:rPr lang="en" sz="900" i="1">
                <a:latin typeface="Cambria"/>
                <a:ea typeface="Cambria"/>
                <a:cs typeface="Cambria"/>
                <a:sym typeface="Cambria"/>
              </a:rPr>
              <a:t>Interconnected Systems Framework (ISF)</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497D"/>
                </a:solidFill>
                <a:latin typeface="Verdana"/>
                <a:ea typeface="Verdana"/>
                <a:cs typeface="Verdana"/>
                <a:sym typeface="Verdana"/>
              </a:rPr>
              <a:t>Next Steps for Continued Learning</a:t>
            </a:r>
            <a:endParaRPr b="1">
              <a:solidFill>
                <a:srgbClr val="1F497D"/>
              </a:solidFill>
              <a:latin typeface="Verdana"/>
              <a:ea typeface="Verdana"/>
              <a:cs typeface="Verdana"/>
              <a:sym typeface="Verdana"/>
            </a:endParaRPr>
          </a:p>
        </p:txBody>
      </p:sp>
      <p:sp>
        <p:nvSpPr>
          <p:cNvPr id="588" name="Google Shape;588;p9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rgbClr val="000000"/>
              </a:buClr>
              <a:buSzPts val="2000"/>
              <a:buChar char="●"/>
            </a:pPr>
            <a:r>
              <a:rPr lang="en" sz="2000" b="1">
                <a:solidFill>
                  <a:srgbClr val="000000"/>
                </a:solidFill>
              </a:rPr>
              <a:t>DE-PBS Online Learning</a:t>
            </a:r>
            <a:endParaRPr sz="2000" b="1">
              <a:solidFill>
                <a:srgbClr val="000000"/>
              </a:solidFill>
            </a:endParaRPr>
          </a:p>
          <a:p>
            <a:pPr marL="914400" lvl="1" indent="-342900" algn="l" rtl="0">
              <a:spcBef>
                <a:spcPts val="0"/>
              </a:spcBef>
              <a:spcAft>
                <a:spcPts val="0"/>
              </a:spcAft>
              <a:buClr>
                <a:srgbClr val="000000"/>
              </a:buClr>
              <a:buSzPts val="1800"/>
              <a:buChar char="○"/>
            </a:pPr>
            <a:r>
              <a:rPr lang="en" sz="1800" u="sng">
                <a:solidFill>
                  <a:srgbClr val="000000"/>
                </a:solidFill>
              </a:rPr>
              <a:t>https://www.delawarepbs.org/</a:t>
            </a:r>
            <a:endParaRPr sz="1800" u="sng">
              <a:solidFill>
                <a:srgbClr val="000000"/>
              </a:solidFill>
            </a:endParaRPr>
          </a:p>
          <a:p>
            <a:pPr marL="914400" lvl="1" indent="-355600" algn="l" rtl="0">
              <a:spcBef>
                <a:spcPts val="0"/>
              </a:spcBef>
              <a:spcAft>
                <a:spcPts val="0"/>
              </a:spcAft>
              <a:buClr>
                <a:srgbClr val="000000"/>
              </a:buClr>
              <a:buSzPts val="2000"/>
              <a:buChar char="○"/>
            </a:pPr>
            <a:r>
              <a:rPr lang="en" sz="1800" u="sng">
                <a:solidFill>
                  <a:srgbClr val="000000"/>
                </a:solidFill>
                <a:hlinkClick r:id="rId3">
                  <a:extLst>
                    <a:ext uri="{A12FA001-AC4F-418D-AE19-62706E023703}">
                      <ahyp:hlinkClr xmlns:ahyp="http://schemas.microsoft.com/office/drawing/2018/hyperlinkcolor" val="tx"/>
                    </a:ext>
                  </a:extLst>
                </a:hlinkClick>
              </a:rPr>
              <a:t>http://www.delawarepbs.org/pd/</a:t>
            </a:r>
            <a:endParaRPr sz="2000" b="1">
              <a:solidFill>
                <a:srgbClr val="000000"/>
              </a:solidFill>
            </a:endParaRPr>
          </a:p>
          <a:p>
            <a:pPr marL="457200" lvl="0" indent="-355600" algn="l" rtl="0">
              <a:spcBef>
                <a:spcPts val="0"/>
              </a:spcBef>
              <a:spcAft>
                <a:spcPts val="0"/>
              </a:spcAft>
              <a:buClr>
                <a:srgbClr val="000000"/>
              </a:buClr>
              <a:buSzPts val="2000"/>
              <a:buChar char="●"/>
            </a:pPr>
            <a:r>
              <a:rPr lang="en" sz="2000" b="1">
                <a:solidFill>
                  <a:srgbClr val="000000"/>
                </a:solidFill>
              </a:rPr>
              <a:t>DE-MTSS Materials &amp; Modules</a:t>
            </a:r>
            <a:endParaRPr sz="2000" b="1">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https://www.doe.k12.de.us/domain/613</a:t>
            </a:r>
            <a:endParaRPr sz="1800">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Five 40-minute self-paced modules</a:t>
            </a:r>
            <a:endParaRPr sz="1800">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Register: PDMS 30120</a:t>
            </a:r>
            <a:endParaRPr sz="1800">
              <a:solidFill>
                <a:srgbClr val="000000"/>
              </a:solidFill>
            </a:endParaRPr>
          </a:p>
          <a:p>
            <a:pPr marL="457200" lvl="0" indent="-355600" algn="l" rtl="0">
              <a:spcBef>
                <a:spcPts val="0"/>
              </a:spcBef>
              <a:spcAft>
                <a:spcPts val="0"/>
              </a:spcAft>
              <a:buClr>
                <a:srgbClr val="000000"/>
              </a:buClr>
              <a:buSzPts val="2000"/>
              <a:buChar char="●"/>
            </a:pPr>
            <a:r>
              <a:rPr lang="en" sz="2000" b="1">
                <a:solidFill>
                  <a:srgbClr val="000000"/>
                </a:solidFill>
              </a:rPr>
              <a:t>Delaware SEBW Plan </a:t>
            </a:r>
            <a:endParaRPr sz="2000" b="1">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https://www.doe.k12.de.us/Page/4474</a:t>
            </a:r>
            <a:endParaRPr sz="1800">
              <a:solidFill>
                <a:srgbClr val="000000"/>
              </a:solidFill>
            </a:endParaRPr>
          </a:p>
          <a:p>
            <a:pPr marL="0" lvl="0" indent="0" algn="l" rtl="0">
              <a:spcBef>
                <a:spcPts val="1200"/>
              </a:spcBef>
              <a:spcAft>
                <a:spcPts val="1200"/>
              </a:spcAft>
              <a:buNone/>
            </a:pPr>
            <a:endParaRPr sz="1800">
              <a:solidFill>
                <a:srgbClr val="000000"/>
              </a:solidFill>
            </a:endParaRPr>
          </a:p>
        </p:txBody>
      </p:sp>
      <p:pic>
        <p:nvPicPr>
          <p:cNvPr id="589" name="Google Shape;589;p95"/>
          <p:cNvPicPr preferRelativeResize="0"/>
          <p:nvPr/>
        </p:nvPicPr>
        <p:blipFill>
          <a:blip r:embed="rId4">
            <a:alphaModFix/>
          </a:blip>
          <a:stretch>
            <a:fillRect/>
          </a:stretch>
        </p:blipFill>
        <p:spPr>
          <a:xfrm>
            <a:off x="5506750" y="2239112"/>
            <a:ext cx="3163965" cy="1265575"/>
          </a:xfrm>
          <a:prstGeom prst="rect">
            <a:avLst/>
          </a:prstGeom>
          <a:noFill/>
          <a:ln>
            <a:noFill/>
          </a:ln>
        </p:spPr>
      </p:pic>
      <p:pic>
        <p:nvPicPr>
          <p:cNvPr id="590" name="Google Shape;590;p95"/>
          <p:cNvPicPr preferRelativeResize="0"/>
          <p:nvPr/>
        </p:nvPicPr>
        <p:blipFill>
          <a:blip r:embed="rId5">
            <a:alphaModFix/>
          </a:blip>
          <a:stretch>
            <a:fillRect/>
          </a:stretch>
        </p:blipFill>
        <p:spPr>
          <a:xfrm>
            <a:off x="5125474" y="1319854"/>
            <a:ext cx="3926524" cy="740021"/>
          </a:xfrm>
          <a:prstGeom prst="rect">
            <a:avLst/>
          </a:prstGeom>
          <a:noFill/>
          <a:ln>
            <a:noFill/>
          </a:ln>
        </p:spPr>
      </p:pic>
      <p:pic>
        <p:nvPicPr>
          <p:cNvPr id="591" name="Google Shape;591;p95"/>
          <p:cNvPicPr preferRelativeResize="0"/>
          <p:nvPr/>
        </p:nvPicPr>
        <p:blipFill>
          <a:blip r:embed="rId6">
            <a:alphaModFix/>
          </a:blip>
          <a:stretch>
            <a:fillRect/>
          </a:stretch>
        </p:blipFill>
        <p:spPr>
          <a:xfrm>
            <a:off x="5506750" y="3683925"/>
            <a:ext cx="3455551" cy="8849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497D"/>
                </a:solidFill>
                <a:latin typeface="Verdana"/>
                <a:ea typeface="Verdana"/>
                <a:cs typeface="Verdana"/>
                <a:sym typeface="Verdana"/>
              </a:rPr>
              <a:t>Intended Audience + Module Goals</a:t>
            </a:r>
            <a:r>
              <a:rPr lang="en">
                <a:solidFill>
                  <a:srgbClr val="1F497D"/>
                </a:solidFill>
              </a:rPr>
              <a:t> </a:t>
            </a:r>
            <a:r>
              <a:rPr lang="en"/>
              <a:t> </a:t>
            </a:r>
            <a:endParaRPr/>
          </a:p>
        </p:txBody>
      </p:sp>
      <p:sp>
        <p:nvSpPr>
          <p:cNvPr id="214" name="Google Shape;214;p51"/>
          <p:cNvSpPr txBox="1">
            <a:spLocks noGrp="1"/>
          </p:cNvSpPr>
          <p:nvPr>
            <p:ph type="body" idx="1"/>
          </p:nvPr>
        </p:nvSpPr>
        <p:spPr>
          <a:xfrm>
            <a:off x="311700" y="1152475"/>
            <a:ext cx="3999900" cy="3791700"/>
          </a:xfrm>
          <a:prstGeom prst="rect">
            <a:avLst/>
          </a:prstGeom>
        </p:spPr>
        <p:txBody>
          <a:bodyPr spcFirstLastPara="1" wrap="square" lIns="91425" tIns="91425" rIns="91425" bIns="91425" anchor="t" anchorCtr="0">
            <a:normAutofit fontScale="92500" lnSpcReduction="20000"/>
          </a:bodyPr>
          <a:lstStyle/>
          <a:p>
            <a:pPr marL="457200" lvl="0" indent="-346075" algn="l" rtl="0">
              <a:spcBef>
                <a:spcPts val="0"/>
              </a:spcBef>
              <a:spcAft>
                <a:spcPts val="0"/>
              </a:spcAft>
              <a:buClr>
                <a:srgbClr val="000000"/>
              </a:buClr>
              <a:buSzPct val="100000"/>
              <a:buChar char="●"/>
            </a:pPr>
            <a:r>
              <a:rPr lang="en" sz="2000">
                <a:solidFill>
                  <a:srgbClr val="000000"/>
                </a:solidFill>
              </a:rPr>
              <a:t>Ideal viewing audience: </a:t>
            </a:r>
            <a:r>
              <a:rPr lang="en" sz="2000" b="1">
                <a:solidFill>
                  <a:srgbClr val="000000"/>
                </a:solidFill>
              </a:rPr>
              <a:t>educational teams or committees </a:t>
            </a:r>
            <a:endParaRPr sz="2000" b="1">
              <a:solidFill>
                <a:srgbClr val="000000"/>
              </a:solidFill>
            </a:endParaRPr>
          </a:p>
          <a:p>
            <a:pPr marL="457200" lvl="0" indent="-346075" algn="l" rtl="0">
              <a:spcBef>
                <a:spcPts val="0"/>
              </a:spcBef>
              <a:spcAft>
                <a:spcPts val="0"/>
              </a:spcAft>
              <a:buClr>
                <a:srgbClr val="000000"/>
              </a:buClr>
              <a:buSzPct val="100000"/>
              <a:buChar char="●"/>
            </a:pPr>
            <a:r>
              <a:rPr lang="en" sz="2000">
                <a:solidFill>
                  <a:srgbClr val="000000"/>
                </a:solidFill>
              </a:rPr>
              <a:t>Teams may be State-, district- and/or school-level</a:t>
            </a:r>
            <a:endParaRPr sz="2000">
              <a:solidFill>
                <a:srgbClr val="000000"/>
              </a:solidFill>
            </a:endParaRPr>
          </a:p>
          <a:p>
            <a:pPr marL="457200" lvl="0" indent="-346075" algn="l" rtl="0">
              <a:spcBef>
                <a:spcPts val="0"/>
              </a:spcBef>
              <a:spcAft>
                <a:spcPts val="0"/>
              </a:spcAft>
              <a:buClr>
                <a:srgbClr val="000000"/>
              </a:buClr>
              <a:buSzPct val="100000"/>
              <a:buChar char="●"/>
            </a:pPr>
            <a:r>
              <a:rPr lang="en" sz="2000">
                <a:solidFill>
                  <a:srgbClr val="000000"/>
                </a:solidFill>
              </a:rPr>
              <a:t>Examples include:  </a:t>
            </a:r>
            <a:endParaRPr sz="2000">
              <a:solidFill>
                <a:srgbClr val="000000"/>
              </a:solidFill>
            </a:endParaRPr>
          </a:p>
          <a:p>
            <a:pPr marL="914400" lvl="1" indent="-346075" algn="l" rtl="0">
              <a:spcBef>
                <a:spcPts val="0"/>
              </a:spcBef>
              <a:spcAft>
                <a:spcPts val="0"/>
              </a:spcAft>
              <a:buClr>
                <a:srgbClr val="000000"/>
              </a:buClr>
              <a:buSzPct val="100000"/>
              <a:buChar char="○"/>
            </a:pPr>
            <a:r>
              <a:rPr lang="en" sz="2000">
                <a:solidFill>
                  <a:srgbClr val="000000"/>
                </a:solidFill>
              </a:rPr>
              <a:t>Integrated academic and nonacademic MTSS teams</a:t>
            </a:r>
            <a:endParaRPr sz="2000">
              <a:solidFill>
                <a:srgbClr val="000000"/>
              </a:solidFill>
            </a:endParaRPr>
          </a:p>
          <a:p>
            <a:pPr marL="914400" lvl="1" indent="-346075" algn="l" rtl="0">
              <a:spcBef>
                <a:spcPts val="0"/>
              </a:spcBef>
              <a:spcAft>
                <a:spcPts val="0"/>
              </a:spcAft>
              <a:buClr>
                <a:srgbClr val="000000"/>
              </a:buClr>
              <a:buSzPct val="100000"/>
              <a:buChar char="○"/>
            </a:pPr>
            <a:r>
              <a:rPr lang="en" sz="2000">
                <a:solidFill>
                  <a:srgbClr val="000000"/>
                </a:solidFill>
              </a:rPr>
              <a:t>Academic-focused team or subcommittee </a:t>
            </a:r>
            <a:endParaRPr sz="2000">
              <a:solidFill>
                <a:srgbClr val="000000"/>
              </a:solidFill>
            </a:endParaRPr>
          </a:p>
          <a:p>
            <a:pPr marL="914400" lvl="1" indent="-346075" algn="l" rtl="0">
              <a:spcBef>
                <a:spcPts val="0"/>
              </a:spcBef>
              <a:spcAft>
                <a:spcPts val="0"/>
              </a:spcAft>
              <a:buClr>
                <a:srgbClr val="000000"/>
              </a:buClr>
              <a:buSzPct val="100000"/>
              <a:buChar char="○"/>
            </a:pPr>
            <a:r>
              <a:rPr lang="en" sz="2000">
                <a:solidFill>
                  <a:srgbClr val="000000"/>
                </a:solidFill>
              </a:rPr>
              <a:t>SEBW-focused teams </a:t>
            </a:r>
            <a:endParaRPr sz="2000">
              <a:solidFill>
                <a:srgbClr val="000000"/>
              </a:solidFill>
            </a:endParaRPr>
          </a:p>
          <a:p>
            <a:pPr marL="914400" lvl="1" indent="-346075" algn="l" rtl="0">
              <a:spcBef>
                <a:spcPts val="0"/>
              </a:spcBef>
              <a:spcAft>
                <a:spcPts val="0"/>
              </a:spcAft>
              <a:buClr>
                <a:srgbClr val="000000"/>
              </a:buClr>
              <a:buSzPct val="100000"/>
              <a:buChar char="○"/>
            </a:pPr>
            <a:r>
              <a:rPr lang="en" sz="2000">
                <a:solidFill>
                  <a:srgbClr val="000000"/>
                </a:solidFill>
              </a:rPr>
              <a:t>Grade-level teams</a:t>
            </a:r>
            <a:endParaRPr sz="2000">
              <a:solidFill>
                <a:srgbClr val="000000"/>
              </a:solidFill>
            </a:endParaRPr>
          </a:p>
        </p:txBody>
      </p:sp>
      <p:sp>
        <p:nvSpPr>
          <p:cNvPr id="215" name="Google Shape;215;p51"/>
          <p:cNvSpPr txBox="1">
            <a:spLocks noGrp="1"/>
          </p:cNvSpPr>
          <p:nvPr>
            <p:ph type="body" idx="2"/>
          </p:nvPr>
        </p:nvSpPr>
        <p:spPr>
          <a:xfrm>
            <a:off x="4832400" y="1152475"/>
            <a:ext cx="3999900" cy="37917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rgbClr val="000000"/>
              </a:buClr>
              <a:buSzPts val="2000"/>
              <a:buChar char="●"/>
            </a:pPr>
            <a:r>
              <a:rPr lang="en" sz="2000">
                <a:solidFill>
                  <a:srgbClr val="000000"/>
                </a:solidFill>
              </a:rPr>
              <a:t>Increase individual and team-based knowledge on successful teaming foundations including process, structures, norms, and systems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Action plan around teaming foundations and apply to your own teams to improve functionality and outcomes  </a:t>
            </a:r>
            <a:endParaRPr sz="2000">
              <a:solidFill>
                <a:srgbClr val="0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Google Shape;597;p96" title="TIPS Training Meeting 1">
            <a:hlinkClick r:id="rId3"/>
          </p:cNvPr>
          <p:cNvPicPr preferRelativeResize="0"/>
          <p:nvPr/>
        </p:nvPicPr>
        <p:blipFill>
          <a:blip r:embed="rId4">
            <a:alphaModFix/>
          </a:blip>
          <a:stretch>
            <a:fillRect/>
          </a:stretch>
        </p:blipFill>
        <p:spPr>
          <a:xfrm>
            <a:off x="5256125" y="1756625"/>
            <a:ext cx="3683326" cy="2762500"/>
          </a:xfrm>
          <a:prstGeom prst="rect">
            <a:avLst/>
          </a:prstGeom>
          <a:noFill/>
          <a:ln>
            <a:noFill/>
          </a:ln>
        </p:spPr>
      </p:pic>
      <p:sp>
        <p:nvSpPr>
          <p:cNvPr id="598" name="Google Shape;598;p96"/>
          <p:cNvSpPr txBox="1">
            <a:spLocks noGrp="1"/>
          </p:cNvSpPr>
          <p:nvPr>
            <p:ph type="title"/>
          </p:nvPr>
        </p:nvSpPr>
        <p:spPr>
          <a:xfrm>
            <a:off x="311700" y="194425"/>
            <a:ext cx="8520600" cy="572700"/>
          </a:xfrm>
          <a:prstGeom prst="rect">
            <a:avLst/>
          </a:prstGeom>
        </p:spPr>
        <p:txBody>
          <a:bodyPr spcFirstLastPara="1" wrap="square" lIns="91425" tIns="91425" rIns="91425" bIns="91425" anchor="t" anchorCtr="0">
            <a:noAutofit/>
          </a:bodyPr>
          <a:lstStyle/>
          <a:p>
            <a:pPr marL="0" lvl="0" indent="0" algn="l" rtl="0">
              <a:lnSpc>
                <a:spcPct val="89000"/>
              </a:lnSpc>
              <a:spcBef>
                <a:spcPts val="0"/>
              </a:spcBef>
              <a:spcAft>
                <a:spcPts val="0"/>
              </a:spcAft>
              <a:buNone/>
            </a:pPr>
            <a:r>
              <a:rPr lang="en" sz="2900" b="1">
                <a:solidFill>
                  <a:srgbClr val="1F497D"/>
                </a:solidFill>
                <a:latin typeface="Verdana"/>
                <a:ea typeface="Verdana"/>
                <a:cs typeface="Verdana"/>
                <a:sym typeface="Verdana"/>
              </a:rPr>
              <a:t>More Continued Learning</a:t>
            </a:r>
            <a:br>
              <a:rPr lang="en" sz="2900">
                <a:solidFill>
                  <a:srgbClr val="1F497D"/>
                </a:solidFill>
                <a:latin typeface="Belleza"/>
                <a:ea typeface="Belleza"/>
                <a:cs typeface="Belleza"/>
                <a:sym typeface="Belleza"/>
              </a:rPr>
            </a:br>
            <a:endParaRPr sz="2900">
              <a:solidFill>
                <a:srgbClr val="1F497D"/>
              </a:solidFill>
            </a:endParaRPr>
          </a:p>
        </p:txBody>
      </p:sp>
      <p:sp>
        <p:nvSpPr>
          <p:cNvPr id="599" name="Google Shape;599;p96"/>
          <p:cNvSpPr txBox="1"/>
          <p:nvPr/>
        </p:nvSpPr>
        <p:spPr>
          <a:xfrm>
            <a:off x="5061625" y="767125"/>
            <a:ext cx="37707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latin typeface="Proxima Nova"/>
                <a:ea typeface="Proxima Nova"/>
                <a:cs typeface="Proxima Nova"/>
                <a:sym typeface="Proxima Nova"/>
              </a:rPr>
              <a:t>Tier 1 Team Meeting Demonstration using the TIPS II Model </a:t>
            </a:r>
            <a:endParaRPr sz="1800" b="1">
              <a:latin typeface="Proxima Nova"/>
              <a:ea typeface="Proxima Nova"/>
              <a:cs typeface="Proxima Nova"/>
              <a:sym typeface="Proxima Nova"/>
            </a:endParaRPr>
          </a:p>
        </p:txBody>
      </p:sp>
      <p:sp>
        <p:nvSpPr>
          <p:cNvPr id="600" name="Google Shape;600;p96"/>
          <p:cNvSpPr txBox="1"/>
          <p:nvPr/>
        </p:nvSpPr>
        <p:spPr>
          <a:xfrm>
            <a:off x="183850" y="1134525"/>
            <a:ext cx="4689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Proxima Nova"/>
                <a:ea typeface="Proxima Nova"/>
                <a:cs typeface="Proxima Nova"/>
                <a:sym typeface="Proxima Nova"/>
              </a:rPr>
              <a:t>University of Oregon TIPS Presentation</a:t>
            </a:r>
            <a:endParaRPr sz="1800" b="1">
              <a:latin typeface="Proxima Nova"/>
              <a:ea typeface="Proxima Nova"/>
              <a:cs typeface="Proxima Nova"/>
              <a:sym typeface="Proxima Nova"/>
            </a:endParaRPr>
          </a:p>
        </p:txBody>
      </p:sp>
      <p:pic>
        <p:nvPicPr>
          <p:cNvPr id="601" name="Google Shape;601;p96"/>
          <p:cNvPicPr preferRelativeResize="0"/>
          <p:nvPr/>
        </p:nvPicPr>
        <p:blipFill>
          <a:blip r:embed="rId5">
            <a:alphaModFix/>
          </a:blip>
          <a:stretch>
            <a:fillRect/>
          </a:stretch>
        </p:blipFill>
        <p:spPr>
          <a:xfrm>
            <a:off x="152400" y="1748625"/>
            <a:ext cx="4756826" cy="25633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7"/>
                                        </p:tgtEl>
                                        <p:attrNameLst>
                                          <p:attrName>style.visibility</p:attrName>
                                        </p:attrNameLst>
                                      </p:cBhvr>
                                      <p:to>
                                        <p:strVal val="visible"/>
                                      </p:to>
                                    </p:set>
                                    <p:animEffect transition="in" filter="fade">
                                      <p:cBhvr>
                                        <p:cTn id="7" dur="1000"/>
                                        <p:tgtEl>
                                          <p:spTgt spid="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97"/>
          <p:cNvSpPr txBox="1">
            <a:spLocks noGrp="1"/>
          </p:cNvSpPr>
          <p:nvPr>
            <p:ph type="body" idx="1"/>
          </p:nvPr>
        </p:nvSpPr>
        <p:spPr>
          <a:xfrm>
            <a:off x="1485900" y="1334964"/>
            <a:ext cx="5915100" cy="22785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1800"/>
              <a:buNone/>
            </a:pPr>
            <a:r>
              <a:rPr lang="en" sz="1800">
                <a:solidFill>
                  <a:srgbClr val="000000"/>
                </a:solidFill>
              </a:rPr>
              <a:t>The DE-PBS Project serves as a technical assistance center for the Delaware DOE to actualize the vision to create safe and caring learning environments  that promote the social-emotional and academic development of all children.  </a:t>
            </a:r>
            <a:endParaRPr>
              <a:solidFill>
                <a:srgbClr val="000000"/>
              </a:solidFill>
            </a:endParaRPr>
          </a:p>
          <a:p>
            <a:pPr marL="0" lvl="0" indent="0" algn="ctr" rtl="0">
              <a:lnSpc>
                <a:spcPct val="90000"/>
              </a:lnSpc>
              <a:spcBef>
                <a:spcPts val="800"/>
              </a:spcBef>
              <a:spcAft>
                <a:spcPts val="0"/>
              </a:spcAft>
              <a:buClr>
                <a:schemeClr val="dk1"/>
              </a:buClr>
              <a:buSzPts val="1800"/>
              <a:buNone/>
            </a:pPr>
            <a:r>
              <a:rPr lang="en" sz="1800">
                <a:solidFill>
                  <a:srgbClr val="000000"/>
                </a:solidFill>
              </a:rPr>
              <a:t>The statewide initiative is designed to build the knowledge and skills of Delaware educators in the concepts and evidence-based practices of Positive Behavior Support (PBS) as a Multi-tiered System of Support (MTSS).</a:t>
            </a:r>
            <a:endParaRPr>
              <a:solidFill>
                <a:srgbClr val="000000"/>
              </a:solidFill>
            </a:endParaRPr>
          </a:p>
        </p:txBody>
      </p:sp>
      <p:pic>
        <p:nvPicPr>
          <p:cNvPr id="608" name="Google Shape;608;p97"/>
          <p:cNvPicPr preferRelativeResize="0"/>
          <p:nvPr/>
        </p:nvPicPr>
        <p:blipFill rotWithShape="1">
          <a:blip r:embed="rId3">
            <a:alphaModFix/>
          </a:blip>
          <a:srcRect l="83870" t="11601" r="1490" b="50706"/>
          <a:stretch/>
        </p:blipFill>
        <p:spPr>
          <a:xfrm>
            <a:off x="3714751" y="205979"/>
            <a:ext cx="1460744" cy="1057781"/>
          </a:xfrm>
          <a:prstGeom prst="rect">
            <a:avLst/>
          </a:prstGeom>
          <a:noFill/>
          <a:ln w="19050" cap="sq" cmpd="sng">
            <a:solidFill>
              <a:srgbClr val="0070C0"/>
            </a:solidFill>
            <a:prstDash val="solid"/>
            <a:miter lim="800000"/>
            <a:headEnd type="none" w="sm" len="sm"/>
            <a:tailEnd type="none" w="sm" len="sm"/>
          </a:ln>
          <a:effectLst>
            <a:outerShdw blurRad="57150" dist="50800" dir="2700000" algn="tl" rotWithShape="0">
              <a:srgbClr val="000000">
                <a:alpha val="40000"/>
              </a:srgbClr>
            </a:outerShdw>
          </a:effectLst>
        </p:spPr>
      </p:pic>
      <p:pic>
        <p:nvPicPr>
          <p:cNvPr id="609" name="Google Shape;609;p97" descr="CDS-UD_logo_rgb.jpg.jpg"/>
          <p:cNvPicPr preferRelativeResize="0"/>
          <p:nvPr/>
        </p:nvPicPr>
        <p:blipFill rotWithShape="1">
          <a:blip r:embed="rId4">
            <a:alphaModFix/>
          </a:blip>
          <a:srcRect/>
          <a:stretch/>
        </p:blipFill>
        <p:spPr>
          <a:xfrm>
            <a:off x="4572000" y="4085802"/>
            <a:ext cx="2514600" cy="685800"/>
          </a:xfrm>
          <a:prstGeom prst="rect">
            <a:avLst/>
          </a:prstGeom>
          <a:noFill/>
          <a:ln>
            <a:noFill/>
          </a:ln>
        </p:spPr>
      </p:pic>
      <p:pic>
        <p:nvPicPr>
          <p:cNvPr id="610" name="Google Shape;610;p97"/>
          <p:cNvPicPr preferRelativeResize="0"/>
          <p:nvPr/>
        </p:nvPicPr>
        <p:blipFill>
          <a:blip r:embed="rId5">
            <a:alphaModFix/>
          </a:blip>
          <a:stretch>
            <a:fillRect/>
          </a:stretch>
        </p:blipFill>
        <p:spPr>
          <a:xfrm>
            <a:off x="1937572" y="3967582"/>
            <a:ext cx="1460751" cy="92224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98"/>
          <p:cNvSpPr txBox="1">
            <a:spLocks noGrp="1"/>
          </p:cNvSpPr>
          <p:nvPr>
            <p:ph type="title"/>
          </p:nvPr>
        </p:nvSpPr>
        <p:spPr>
          <a:xfrm>
            <a:off x="1028700" y="514350"/>
            <a:ext cx="7200900" cy="1114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b="1">
                <a:solidFill>
                  <a:srgbClr val="1F497D"/>
                </a:solidFill>
                <a:latin typeface="Verdana"/>
                <a:ea typeface="Verdana"/>
                <a:cs typeface="Verdana"/>
                <a:sym typeface="Verdana"/>
              </a:rPr>
              <a:t>Thank you! </a:t>
            </a:r>
            <a:endParaRPr b="1">
              <a:solidFill>
                <a:srgbClr val="1F497D"/>
              </a:solidFill>
              <a:latin typeface="Verdana"/>
              <a:ea typeface="Verdana"/>
              <a:cs typeface="Verdana"/>
              <a:sym typeface="Verdana"/>
            </a:endParaRPr>
          </a:p>
        </p:txBody>
      </p:sp>
      <p:sp>
        <p:nvSpPr>
          <p:cNvPr id="616" name="Google Shape;616;p98"/>
          <p:cNvSpPr txBox="1">
            <a:spLocks noGrp="1"/>
          </p:cNvSpPr>
          <p:nvPr>
            <p:ph type="body" idx="1"/>
          </p:nvPr>
        </p:nvSpPr>
        <p:spPr>
          <a:xfrm>
            <a:off x="1028700" y="1714500"/>
            <a:ext cx="7200900" cy="26862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solidFill>
                  <a:srgbClr val="000000"/>
                </a:solidFill>
              </a:rPr>
              <a:t>For questions or support on this module, please contact: </a:t>
            </a:r>
            <a:endParaRPr>
              <a:solidFill>
                <a:srgbClr val="000000"/>
              </a:solidFill>
            </a:endParaRPr>
          </a:p>
          <a:p>
            <a:pPr marL="0" lvl="0" indent="0" algn="l" rtl="0">
              <a:spcBef>
                <a:spcPts val="800"/>
              </a:spcBef>
              <a:spcAft>
                <a:spcPts val="0"/>
              </a:spcAft>
              <a:buNone/>
            </a:pPr>
            <a:endParaRPr>
              <a:solidFill>
                <a:srgbClr val="000000"/>
              </a:solidFill>
            </a:endParaRPr>
          </a:p>
          <a:p>
            <a:pPr marL="0" lvl="0" indent="0" algn="l" rtl="0">
              <a:spcBef>
                <a:spcPts val="800"/>
              </a:spcBef>
              <a:spcAft>
                <a:spcPts val="0"/>
              </a:spcAft>
              <a:buNone/>
            </a:pPr>
            <a:r>
              <a:rPr lang="en">
                <a:solidFill>
                  <a:srgbClr val="000000"/>
                </a:solidFill>
              </a:rPr>
              <a:t>Brynn Fallah </a:t>
            </a:r>
            <a:endParaRPr>
              <a:solidFill>
                <a:srgbClr val="000000"/>
              </a:solidFill>
            </a:endParaRPr>
          </a:p>
          <a:p>
            <a:pPr marL="0" lvl="0" indent="0" algn="l" rtl="0">
              <a:spcBef>
                <a:spcPts val="800"/>
              </a:spcBef>
              <a:spcAft>
                <a:spcPts val="0"/>
              </a:spcAft>
              <a:buNone/>
            </a:pPr>
            <a:r>
              <a:rPr lang="en">
                <a:solidFill>
                  <a:srgbClr val="000000"/>
                </a:solidFill>
              </a:rPr>
              <a:t>bfallah@udel.edu</a:t>
            </a:r>
            <a:endParaRPr>
              <a:solidFill>
                <a:srgbClr val="000000"/>
              </a:solidFill>
            </a:endParaRPr>
          </a:p>
          <a:p>
            <a:pPr marL="0" lvl="0" indent="0" algn="l" rtl="0">
              <a:spcBef>
                <a:spcPts val="800"/>
              </a:spcBef>
              <a:spcAft>
                <a:spcPts val="0"/>
              </a:spcAft>
              <a:buNone/>
            </a:pPr>
            <a:r>
              <a:rPr lang="en">
                <a:solidFill>
                  <a:srgbClr val="000000"/>
                </a:solidFill>
              </a:rPr>
              <a:t>DE-PBS Project Coach </a:t>
            </a:r>
            <a:endParaRPr>
              <a:solidFill>
                <a:srgbClr val="000000"/>
              </a:solidFill>
            </a:endParaRPr>
          </a:p>
          <a:p>
            <a:pPr marL="0" lvl="0" indent="0" algn="l" rtl="0">
              <a:spcBef>
                <a:spcPts val="800"/>
              </a:spcBef>
              <a:spcAft>
                <a:spcPts val="0"/>
              </a:spcAft>
              <a:buNone/>
            </a:pPr>
            <a:r>
              <a:rPr lang="en">
                <a:solidFill>
                  <a:srgbClr val="000000"/>
                </a:solidFill>
              </a:rPr>
              <a:t>Center for Disabilities Studies</a:t>
            </a:r>
            <a:endParaRPr>
              <a:solidFill>
                <a:srgbClr val="000000"/>
              </a:solidFill>
            </a:endParaRPr>
          </a:p>
          <a:p>
            <a:pPr marL="0" lvl="0" indent="0" algn="l" rtl="0">
              <a:spcBef>
                <a:spcPts val="800"/>
              </a:spcBef>
              <a:spcAft>
                <a:spcPts val="0"/>
              </a:spcAft>
              <a:buNone/>
            </a:pPr>
            <a:r>
              <a:rPr lang="en">
                <a:solidFill>
                  <a:srgbClr val="000000"/>
                </a:solidFill>
              </a:rPr>
              <a:t>University of Delaware </a:t>
            </a:r>
            <a:endParaRPr>
              <a:solidFill>
                <a:srgbClr val="000000"/>
              </a:solidFill>
            </a:endParaRPr>
          </a:p>
        </p:txBody>
      </p:sp>
      <p:pic>
        <p:nvPicPr>
          <p:cNvPr id="617" name="Google Shape;617;p98"/>
          <p:cNvPicPr preferRelativeResize="0"/>
          <p:nvPr/>
        </p:nvPicPr>
        <p:blipFill rotWithShape="1">
          <a:blip r:embed="rId3">
            <a:alphaModFix/>
          </a:blip>
          <a:srcRect l="83870" t="11601" r="1490" b="50706"/>
          <a:stretch/>
        </p:blipFill>
        <p:spPr>
          <a:xfrm>
            <a:off x="5473049" y="2392993"/>
            <a:ext cx="2470600" cy="1789051"/>
          </a:xfrm>
          <a:prstGeom prst="rect">
            <a:avLst/>
          </a:prstGeom>
          <a:noFill/>
          <a:ln w="19050" cap="sq" cmpd="sng">
            <a:solidFill>
              <a:srgbClr val="0070C0"/>
            </a:solidFill>
            <a:prstDash val="solid"/>
            <a:miter lim="800000"/>
            <a:headEnd type="none" w="sm" len="sm"/>
            <a:tailEnd type="none" w="sm" len="sm"/>
          </a:ln>
          <a:effectLst>
            <a:outerShdw blurRad="57150" dist="50800" dir="2700000" algn="tl" rotWithShape="0">
              <a:srgbClr val="000000">
                <a:alpha val="40000"/>
              </a:srgbClr>
            </a:outerShdw>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99"/>
          <p:cNvSpPr txBox="1">
            <a:spLocks noGrp="1"/>
          </p:cNvSpPr>
          <p:nvPr>
            <p:ph type="title"/>
          </p:nvPr>
        </p:nvSpPr>
        <p:spPr>
          <a:xfrm>
            <a:off x="647700" y="133350"/>
            <a:ext cx="7200900" cy="6288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b="1">
                <a:solidFill>
                  <a:srgbClr val="1F497D"/>
                </a:solidFill>
                <a:latin typeface="Verdana"/>
                <a:ea typeface="Verdana"/>
                <a:cs typeface="Verdana"/>
                <a:sym typeface="Verdana"/>
              </a:rPr>
              <a:t>Resources</a:t>
            </a:r>
            <a:r>
              <a:rPr lang="en">
                <a:solidFill>
                  <a:srgbClr val="1F497D"/>
                </a:solidFill>
                <a:latin typeface="Verdana"/>
                <a:ea typeface="Verdana"/>
                <a:cs typeface="Verdana"/>
                <a:sym typeface="Verdana"/>
              </a:rPr>
              <a:t> </a:t>
            </a:r>
            <a:endParaRPr>
              <a:solidFill>
                <a:srgbClr val="1F497D"/>
              </a:solidFill>
              <a:latin typeface="Verdana"/>
              <a:ea typeface="Verdana"/>
              <a:cs typeface="Verdana"/>
              <a:sym typeface="Verdana"/>
            </a:endParaRPr>
          </a:p>
        </p:txBody>
      </p:sp>
      <p:sp>
        <p:nvSpPr>
          <p:cNvPr id="623" name="Google Shape;623;p99"/>
          <p:cNvSpPr txBox="1">
            <a:spLocks noGrp="1"/>
          </p:cNvSpPr>
          <p:nvPr>
            <p:ph type="body" idx="1"/>
          </p:nvPr>
        </p:nvSpPr>
        <p:spPr>
          <a:xfrm>
            <a:off x="159825" y="695750"/>
            <a:ext cx="8921100" cy="4300200"/>
          </a:xfrm>
          <a:prstGeom prst="rect">
            <a:avLst/>
          </a:prstGeom>
        </p:spPr>
        <p:txBody>
          <a:bodyPr spcFirstLastPara="1" wrap="square" lIns="68575" tIns="34275" rIns="68575" bIns="34275" anchor="t" anchorCtr="0">
            <a:noAutofit/>
          </a:bodyPr>
          <a:lstStyle/>
          <a:p>
            <a:pPr marL="457200" lvl="0" indent="-292100" algn="l" rtl="0">
              <a:lnSpc>
                <a:spcPct val="100000"/>
              </a:lnSpc>
              <a:spcBef>
                <a:spcPts val="0"/>
              </a:spcBef>
              <a:spcAft>
                <a:spcPts val="0"/>
              </a:spcAft>
              <a:buSzPts val="1000"/>
              <a:buChar char="■"/>
            </a:pPr>
            <a:r>
              <a:rPr lang="en" sz="1000"/>
              <a:t>Aguilar, E. (2016). </a:t>
            </a:r>
            <a:r>
              <a:rPr lang="en" sz="1000" u="sng">
                <a:solidFill>
                  <a:schemeClr val="accent5"/>
                </a:solidFill>
                <a:hlinkClick r:id="rId3">
                  <a:extLst>
                    <a:ext uri="{A12FA001-AC4F-418D-AE19-62706E023703}">
                      <ahyp:hlinkClr xmlns:ahyp="http://schemas.microsoft.com/office/drawing/2018/hyperlinkcolor" val="tx"/>
                    </a:ext>
                  </a:extLst>
                </a:hlinkClick>
              </a:rPr>
              <a:t>Coaching teams tools</a:t>
            </a:r>
            <a:r>
              <a:rPr lang="en" sz="1000"/>
              <a:t>. </a:t>
            </a:r>
            <a:r>
              <a:rPr lang="en" sz="1000" i="1"/>
              <a:t>The Art of Coaching Teams: Building Resilient Communities that Transform Schools</a:t>
            </a:r>
            <a:r>
              <a:rPr lang="en" sz="1000" i="1">
                <a:solidFill>
                  <a:srgbClr val="000000"/>
                </a:solidFill>
              </a:rPr>
              <a:t>.</a:t>
            </a:r>
            <a:r>
              <a:rPr lang="en" sz="1000">
                <a:solidFill>
                  <a:srgbClr val="000000"/>
                </a:solidFill>
              </a:rPr>
              <a:t> Bright Morning.</a:t>
            </a:r>
            <a:endParaRPr sz="1000">
              <a:solidFill>
                <a:srgbClr val="000000"/>
              </a:solidFill>
            </a:endParaRPr>
          </a:p>
          <a:p>
            <a:pPr marL="457200" lvl="0" indent="-292100" algn="l" rtl="0">
              <a:lnSpc>
                <a:spcPct val="100000"/>
              </a:lnSpc>
              <a:spcBef>
                <a:spcPts val="1000"/>
              </a:spcBef>
              <a:spcAft>
                <a:spcPts val="0"/>
              </a:spcAft>
              <a:buClr>
                <a:srgbClr val="000000"/>
              </a:buClr>
              <a:buSzPts val="1000"/>
              <a:buChar char="■"/>
            </a:pPr>
            <a:r>
              <a:rPr lang="en" sz="1000"/>
              <a:t>Algozzine, B., Barrett, S., Eber, L., George, H., Horner, R., Lewis, T., Putnam, B., Swain-Bradway, J., McIntosh, K., &amp; Sugai, G (2014). </a:t>
            </a:r>
            <a:r>
              <a:rPr lang="en" sz="1000" u="sng">
                <a:solidFill>
                  <a:schemeClr val="hlink"/>
                </a:solidFill>
                <a:hlinkClick r:id="rId4"/>
              </a:rPr>
              <a:t>School-wide PBIS Tiered Fidelity Inventory</a:t>
            </a:r>
            <a:r>
              <a:rPr lang="en" sz="1000">
                <a:solidFill>
                  <a:srgbClr val="000000"/>
                </a:solidFill>
              </a:rPr>
              <a:t>. </a:t>
            </a:r>
            <a:r>
              <a:rPr lang="en" sz="1000"/>
              <a:t>OSEP Technical Assistance Center on Positive Behavioral Interventions and Supports.</a:t>
            </a:r>
            <a:endParaRPr sz="1000"/>
          </a:p>
          <a:p>
            <a:pPr marL="457200" lvl="0" indent="-292100" algn="l" rtl="0">
              <a:lnSpc>
                <a:spcPct val="100000"/>
              </a:lnSpc>
              <a:spcBef>
                <a:spcPts val="1000"/>
              </a:spcBef>
              <a:spcAft>
                <a:spcPts val="0"/>
              </a:spcAft>
              <a:buSzPts val="1000"/>
              <a:buChar char="■"/>
            </a:pPr>
            <a:r>
              <a:rPr lang="en" sz="1000"/>
              <a:t>American Institutes for Research [AIR]. (n.d.). </a:t>
            </a:r>
            <a:r>
              <a:rPr lang="en" sz="1000" i="1" u="sng">
                <a:solidFill>
                  <a:schemeClr val="hlink"/>
                </a:solidFill>
                <a:hlinkClick r:id="rId5"/>
              </a:rPr>
              <a:t>Center on MTSS</a:t>
            </a:r>
            <a:r>
              <a:rPr lang="en" sz="1000" i="1"/>
              <a:t>.</a:t>
            </a:r>
            <a:endParaRPr sz="1000" i="1"/>
          </a:p>
          <a:p>
            <a:pPr marL="457200" lvl="0" indent="-292100" algn="l" rtl="0">
              <a:lnSpc>
                <a:spcPct val="100000"/>
              </a:lnSpc>
              <a:spcBef>
                <a:spcPts val="1000"/>
              </a:spcBef>
              <a:spcAft>
                <a:spcPts val="0"/>
              </a:spcAft>
              <a:buSzPts val="1000"/>
              <a:buChar char="■"/>
            </a:pPr>
            <a:r>
              <a:rPr lang="en" sz="1000"/>
              <a:t>Borgmeier, C. (n.d.). </a:t>
            </a:r>
            <a:r>
              <a:rPr lang="en" sz="1000" i="1" u="sng">
                <a:solidFill>
                  <a:schemeClr val="accent5"/>
                </a:solidFill>
                <a:hlinkClick r:id="rId6">
                  <a:extLst>
                    <a:ext uri="{A12FA001-AC4F-418D-AE19-62706E023703}">
                      <ahyp:hlinkClr xmlns:ahyp="http://schemas.microsoft.com/office/drawing/2018/hyperlinkcolor" val="tx"/>
                    </a:ext>
                  </a:extLst>
                </a:hlinkClick>
              </a:rPr>
              <a:t>The Team Initiated Problem Solving (TIPS II) training manual</a:t>
            </a:r>
            <a:r>
              <a:rPr lang="en" sz="1000"/>
              <a:t> [PowerPoint Slides]. Portland State University.</a:t>
            </a:r>
            <a:endParaRPr sz="1000"/>
          </a:p>
          <a:p>
            <a:pPr marL="457200" lvl="0" indent="-292100" algn="l" rtl="0">
              <a:lnSpc>
                <a:spcPct val="100000"/>
              </a:lnSpc>
              <a:spcBef>
                <a:spcPts val="1000"/>
              </a:spcBef>
              <a:spcAft>
                <a:spcPts val="0"/>
              </a:spcAft>
              <a:buSzPts val="1000"/>
              <a:buChar char="■"/>
            </a:pPr>
            <a:r>
              <a:rPr lang="en" sz="1000"/>
              <a:t>Delaware Department of Education [DDOE]. (2020). </a:t>
            </a:r>
            <a:r>
              <a:rPr lang="en" sz="1000" i="1" u="sng">
                <a:solidFill>
                  <a:schemeClr val="hlink"/>
                </a:solidFill>
                <a:hlinkClick r:id="rId7"/>
              </a:rPr>
              <a:t>DE-MTSS essential component: Team-based leadership</a:t>
            </a:r>
            <a:r>
              <a:rPr lang="en" sz="1000"/>
              <a:t> [Infographic]. </a:t>
            </a:r>
            <a:endParaRPr sz="1000"/>
          </a:p>
          <a:p>
            <a:pPr marL="457200" lvl="0" indent="-292100" algn="l" rtl="0">
              <a:lnSpc>
                <a:spcPct val="100000"/>
              </a:lnSpc>
              <a:spcBef>
                <a:spcPts val="1000"/>
              </a:spcBef>
              <a:spcAft>
                <a:spcPts val="0"/>
              </a:spcAft>
              <a:buSzPts val="1000"/>
              <a:buChar char="■"/>
            </a:pPr>
            <a:r>
              <a:rPr lang="en" sz="1000"/>
              <a:t>Delaware Department of Education. (2021, Jan 19). </a:t>
            </a:r>
            <a:r>
              <a:rPr lang="en" sz="1000" i="1" u="sng">
                <a:solidFill>
                  <a:schemeClr val="accent5"/>
                </a:solidFill>
                <a:hlinkClick r:id="rId8">
                  <a:extLst>
                    <a:ext uri="{A12FA001-AC4F-418D-AE19-62706E023703}">
                      <ahyp:hlinkClr xmlns:ahyp="http://schemas.microsoft.com/office/drawing/2018/hyperlinkcolor" val="tx"/>
                    </a:ext>
                  </a:extLst>
                </a:hlinkClick>
              </a:rPr>
              <a:t>Delaware Multi-Tiered System of Support school needs inventory rubric</a:t>
            </a:r>
            <a:r>
              <a:rPr lang="en" sz="1000"/>
              <a:t>.</a:t>
            </a:r>
            <a:endParaRPr sz="1000"/>
          </a:p>
          <a:p>
            <a:pPr marL="457200" lvl="0" indent="-292100" algn="l" rtl="0">
              <a:lnSpc>
                <a:spcPct val="100000"/>
              </a:lnSpc>
              <a:spcBef>
                <a:spcPts val="1000"/>
              </a:spcBef>
              <a:spcAft>
                <a:spcPts val="0"/>
              </a:spcAft>
              <a:buSzPts val="1000"/>
              <a:buChar char="■"/>
            </a:pPr>
            <a:r>
              <a:rPr lang="en" sz="1000"/>
              <a:t>Delaware Department of Education. (2021, July 21). </a:t>
            </a:r>
            <a:r>
              <a:rPr lang="en" sz="1000" i="1" u="sng">
                <a:solidFill>
                  <a:schemeClr val="hlink"/>
                </a:solidFill>
                <a:hlinkClick r:id="rId9"/>
              </a:rPr>
              <a:t>Delaware's MTSS Framework</a:t>
            </a:r>
            <a:r>
              <a:rPr lang="en" sz="1000"/>
              <a:t>.</a:t>
            </a:r>
            <a:endParaRPr sz="1000"/>
          </a:p>
          <a:p>
            <a:pPr marL="457200" lvl="0" indent="-292100" algn="l" rtl="0">
              <a:lnSpc>
                <a:spcPct val="100000"/>
              </a:lnSpc>
              <a:spcBef>
                <a:spcPts val="1000"/>
              </a:spcBef>
              <a:spcAft>
                <a:spcPts val="0"/>
              </a:spcAft>
              <a:buSzPts val="1000"/>
              <a:buChar char="■"/>
            </a:pPr>
            <a:r>
              <a:rPr lang="en" sz="1000"/>
              <a:t>Delaware Positive Behavior Support Project [DE-PBS]. (2021). </a:t>
            </a:r>
            <a:r>
              <a:rPr lang="en" sz="1000" i="1" u="sng">
                <a:solidFill>
                  <a:schemeClr val="hlink"/>
                </a:solidFill>
                <a:hlinkClick r:id="rId10"/>
              </a:rPr>
              <a:t>Teaming slides: Mid-Atlantic PD</a:t>
            </a:r>
            <a:r>
              <a:rPr lang="en" sz="1000"/>
              <a:t>.</a:t>
            </a:r>
            <a:endParaRPr sz="1000"/>
          </a:p>
          <a:p>
            <a:pPr marL="457200" lvl="0" indent="-292100" algn="l" rtl="0">
              <a:lnSpc>
                <a:spcPct val="100000"/>
              </a:lnSpc>
              <a:spcBef>
                <a:spcPts val="1000"/>
              </a:spcBef>
              <a:spcAft>
                <a:spcPts val="0"/>
              </a:spcAft>
              <a:buSzPts val="1000"/>
              <a:buChar char="■"/>
            </a:pPr>
            <a:r>
              <a:rPr lang="en" sz="1000"/>
              <a:t>Horner, R. (n.d.). </a:t>
            </a:r>
            <a:r>
              <a:rPr lang="en" sz="1000" i="1" u="sng">
                <a:solidFill>
                  <a:schemeClr val="accent5"/>
                </a:solidFill>
                <a:hlinkClick r:id="rId11">
                  <a:extLst>
                    <a:ext uri="{A12FA001-AC4F-418D-AE19-62706E023703}">
                      <ahyp:hlinkClr xmlns:ahyp="http://schemas.microsoft.com/office/drawing/2018/hyperlinkcolor" val="tx"/>
                    </a:ext>
                  </a:extLst>
                </a:hlinkClick>
              </a:rPr>
              <a:t>Team Implemented Problem Solving (TIPS)</a:t>
            </a:r>
            <a:r>
              <a:rPr lang="en" sz="1000"/>
              <a:t> [PowerPoint Slides]. University of Oregon.</a:t>
            </a:r>
            <a:endParaRPr sz="1000"/>
          </a:p>
          <a:p>
            <a:pPr marL="457200" lvl="0" indent="-292100" algn="l" rtl="0">
              <a:lnSpc>
                <a:spcPct val="100000"/>
              </a:lnSpc>
              <a:spcBef>
                <a:spcPts val="1000"/>
              </a:spcBef>
              <a:spcAft>
                <a:spcPts val="0"/>
              </a:spcAft>
              <a:buSzPts val="1000"/>
              <a:buChar char="■"/>
            </a:pPr>
            <a:r>
              <a:rPr lang="en" sz="1000"/>
              <a:t>Martin, M. (2020, February 10). </a:t>
            </a:r>
            <a:r>
              <a:rPr lang="en" sz="1000" i="1" u="sng">
                <a:solidFill>
                  <a:schemeClr val="hlink"/>
                </a:solidFill>
                <a:hlinkClick r:id="rId12"/>
              </a:rPr>
              <a:t>The state of meetings in 2020</a:t>
            </a:r>
            <a:r>
              <a:rPr lang="en" sz="1000"/>
              <a:t>. Clockwise.</a:t>
            </a:r>
            <a:endParaRPr sz="1000"/>
          </a:p>
          <a:p>
            <a:pPr marL="457200" lvl="0" indent="-292100" algn="l" rtl="0">
              <a:lnSpc>
                <a:spcPct val="100000"/>
              </a:lnSpc>
              <a:spcBef>
                <a:spcPts val="1000"/>
              </a:spcBef>
              <a:spcAft>
                <a:spcPts val="0"/>
              </a:spcAft>
              <a:buSzPts val="1000"/>
              <a:buChar char="■"/>
            </a:pPr>
            <a:r>
              <a:rPr lang="en" sz="1000"/>
              <a:t>McIntosh, K., &amp; Goodman, S. (2016).</a:t>
            </a:r>
            <a:r>
              <a:rPr lang="en" sz="1000" i="1"/>
              <a:t> Integrated multi-tiered systems of support: Blending RTI and PBIS</a:t>
            </a:r>
            <a:r>
              <a:rPr lang="en" sz="1000"/>
              <a:t>. Guilford Press.</a:t>
            </a:r>
            <a:endParaRPr sz="1000"/>
          </a:p>
          <a:p>
            <a:pPr marL="457200" lvl="0" indent="-292100" algn="l" rtl="0">
              <a:lnSpc>
                <a:spcPct val="100000"/>
              </a:lnSpc>
              <a:spcBef>
                <a:spcPts val="1000"/>
              </a:spcBef>
              <a:spcAft>
                <a:spcPts val="0"/>
              </a:spcAft>
              <a:buSzPts val="1000"/>
              <a:buChar char="■"/>
            </a:pPr>
            <a:r>
              <a:rPr lang="en" sz="1000"/>
              <a:t>Todd, A. W., Algozzine, B., Horner, R. H., Preston, A. I., Cusumano, D., &amp; Algozzine, K. (2019). </a:t>
            </a:r>
            <a:r>
              <a:rPr lang="en" sz="1000" u="sng">
                <a:solidFill>
                  <a:schemeClr val="hlink"/>
                </a:solidFill>
                <a:hlinkClick r:id="rId13"/>
              </a:rPr>
              <a:t>A descriptive study of school-based problem-solving</a:t>
            </a:r>
            <a:r>
              <a:rPr lang="en" sz="1000"/>
              <a:t>. </a:t>
            </a:r>
            <a:r>
              <a:rPr lang="en" sz="1000" i="1"/>
              <a:t>Journal of Emotional and Behavioral Disorders, 27</a:t>
            </a:r>
            <a:r>
              <a:rPr lang="en" sz="1000"/>
              <a:t>(1), 14–24.</a:t>
            </a:r>
            <a:endParaRPr sz="1000"/>
          </a:p>
          <a:p>
            <a:pPr marL="457200" lvl="0" indent="-292100" algn="l" rtl="0">
              <a:lnSpc>
                <a:spcPct val="100000"/>
              </a:lnSpc>
              <a:spcBef>
                <a:spcPts val="1000"/>
              </a:spcBef>
              <a:spcAft>
                <a:spcPts val="0"/>
              </a:spcAft>
              <a:buSzPts val="1000"/>
              <a:buChar char="■"/>
            </a:pPr>
            <a:r>
              <a:rPr lang="en" sz="1000"/>
              <a:t>Turmel, L. (2022, February 14). </a:t>
            </a:r>
            <a:r>
              <a:rPr lang="en" sz="1000" i="1" u="sng">
                <a:solidFill>
                  <a:schemeClr val="hlink"/>
                </a:solidFill>
                <a:hlinkClick r:id="rId14"/>
              </a:rPr>
              <a:t>State of meetings at work – The results</a:t>
            </a:r>
            <a:r>
              <a:rPr lang="en" sz="1000"/>
              <a:t> [Infographic]. Beenote.</a:t>
            </a:r>
            <a:endParaRPr sz="1000"/>
          </a:p>
          <a:p>
            <a:pPr marL="457200" lvl="0" indent="-292100" algn="l" rtl="0">
              <a:lnSpc>
                <a:spcPct val="100000"/>
              </a:lnSpc>
              <a:spcBef>
                <a:spcPts val="1000"/>
              </a:spcBef>
              <a:spcAft>
                <a:spcPts val="1000"/>
              </a:spcAft>
              <a:buSzPts val="1000"/>
              <a:buChar char="■"/>
            </a:pPr>
            <a:r>
              <a:rPr lang="en" sz="1000"/>
              <a:t>Yanek, K. (2021, August 11). </a:t>
            </a:r>
            <a:r>
              <a:rPr lang="en" sz="1000" i="1" u="sng">
                <a:solidFill>
                  <a:schemeClr val="hlink"/>
                </a:solidFill>
                <a:hlinkClick r:id="rId15"/>
              </a:rPr>
              <a:t>Project DelAWARE &amp; Interconnected Systems Framework (ISF): Day 1</a:t>
            </a:r>
            <a:r>
              <a:rPr lang="en" sz="1000"/>
              <a:t> [PowerPoint Slides]. Delaware Positive Behavior Support Project.</a:t>
            </a:r>
            <a:endParaRPr sz="10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2"/>
          <p:cNvSpPr txBox="1">
            <a:spLocks noGrp="1"/>
          </p:cNvSpPr>
          <p:nvPr>
            <p:ph type="title"/>
          </p:nvPr>
        </p:nvSpPr>
        <p:spPr>
          <a:xfrm>
            <a:off x="311700" y="265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0000"/>
                </a:solidFill>
                <a:latin typeface="Verdana"/>
                <a:ea typeface="Verdana"/>
                <a:cs typeface="Verdana"/>
                <a:sym typeface="Verdana"/>
              </a:rPr>
              <a:t>Teams become more</a:t>
            </a:r>
            <a:r>
              <a:rPr lang="en" sz="2400" b="1">
                <a:latin typeface="Verdana"/>
                <a:ea typeface="Verdana"/>
                <a:cs typeface="Verdana"/>
                <a:sym typeface="Verdana"/>
              </a:rPr>
              <a:t> </a:t>
            </a:r>
            <a:r>
              <a:rPr lang="en" sz="2400" b="1" u="sng">
                <a:solidFill>
                  <a:srgbClr val="0000FF"/>
                </a:solidFill>
                <a:latin typeface="Verdana"/>
                <a:ea typeface="Verdana"/>
                <a:cs typeface="Verdana"/>
                <a:sym typeface="Verdana"/>
              </a:rPr>
              <a:t>efficient</a:t>
            </a:r>
            <a:r>
              <a:rPr lang="en" sz="2400" b="1">
                <a:latin typeface="Verdana"/>
                <a:ea typeface="Verdana"/>
                <a:cs typeface="Verdana"/>
                <a:sym typeface="Verdana"/>
              </a:rPr>
              <a:t> </a:t>
            </a:r>
            <a:r>
              <a:rPr lang="en" sz="2400" b="1">
                <a:solidFill>
                  <a:srgbClr val="000000"/>
                </a:solidFill>
                <a:latin typeface="Verdana"/>
                <a:ea typeface="Verdana"/>
                <a:cs typeface="Verdana"/>
                <a:sym typeface="Verdana"/>
              </a:rPr>
              <a:t>and</a:t>
            </a:r>
            <a:r>
              <a:rPr lang="en" sz="2400" b="1">
                <a:latin typeface="Verdana"/>
                <a:ea typeface="Verdana"/>
                <a:cs typeface="Verdana"/>
                <a:sym typeface="Verdana"/>
              </a:rPr>
              <a:t> </a:t>
            </a:r>
            <a:r>
              <a:rPr lang="en" sz="2400" b="1" u="sng">
                <a:solidFill>
                  <a:srgbClr val="0000FF"/>
                </a:solidFill>
                <a:latin typeface="Verdana"/>
                <a:ea typeface="Verdana"/>
                <a:cs typeface="Verdana"/>
                <a:sym typeface="Verdana"/>
              </a:rPr>
              <a:t>effective</a:t>
            </a:r>
            <a:r>
              <a:rPr lang="en" sz="2400" b="1">
                <a:latin typeface="Verdana"/>
                <a:ea typeface="Verdana"/>
                <a:cs typeface="Verdana"/>
                <a:sym typeface="Verdana"/>
              </a:rPr>
              <a:t> </a:t>
            </a:r>
            <a:r>
              <a:rPr lang="en" sz="2400" b="1">
                <a:solidFill>
                  <a:srgbClr val="000000"/>
                </a:solidFill>
                <a:latin typeface="Verdana"/>
                <a:ea typeface="Verdana"/>
                <a:cs typeface="Verdana"/>
                <a:sym typeface="Verdana"/>
              </a:rPr>
              <a:t>at solving problems with:</a:t>
            </a:r>
            <a:endParaRPr sz="2400" b="1">
              <a:solidFill>
                <a:srgbClr val="000000"/>
              </a:solidFill>
              <a:latin typeface="Verdana"/>
              <a:ea typeface="Verdana"/>
              <a:cs typeface="Verdana"/>
              <a:sym typeface="Verdana"/>
            </a:endParaRPr>
          </a:p>
          <a:p>
            <a:pPr marL="0" lvl="0" indent="0" algn="l" rtl="0">
              <a:spcBef>
                <a:spcPts val="0"/>
              </a:spcBef>
              <a:spcAft>
                <a:spcPts val="0"/>
              </a:spcAft>
              <a:buNone/>
            </a:pPr>
            <a:endParaRPr/>
          </a:p>
        </p:txBody>
      </p:sp>
      <p:sp>
        <p:nvSpPr>
          <p:cNvPr id="221" name="Google Shape;221;p52"/>
          <p:cNvSpPr txBox="1">
            <a:spLocks noGrp="1"/>
          </p:cNvSpPr>
          <p:nvPr>
            <p:ph type="body" idx="1"/>
          </p:nvPr>
        </p:nvSpPr>
        <p:spPr>
          <a:xfrm>
            <a:off x="424525" y="1089625"/>
            <a:ext cx="5046900" cy="33006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chemeClr val="dk1"/>
              </a:buClr>
              <a:buSzPts val="2000"/>
              <a:buChar char="✓"/>
            </a:pPr>
            <a:r>
              <a:rPr lang="en" sz="2000" b="1">
                <a:solidFill>
                  <a:srgbClr val="7030A0"/>
                </a:solidFill>
              </a:rPr>
              <a:t>Meeting foundations</a:t>
            </a:r>
            <a:r>
              <a:rPr lang="en" sz="2000">
                <a:solidFill>
                  <a:schemeClr val="dk1"/>
                </a:solidFill>
              </a:rPr>
              <a:t> </a:t>
            </a:r>
            <a:r>
              <a:rPr lang="en" sz="2000">
                <a:solidFill>
                  <a:srgbClr val="000000"/>
                </a:solidFill>
              </a:rPr>
              <a:t>(e.g. team vision, purpose/norms, authority, roles, agenda)</a:t>
            </a:r>
            <a:br>
              <a:rPr lang="en" sz="2000">
                <a:solidFill>
                  <a:srgbClr val="000000"/>
                </a:solidFill>
              </a:rPr>
            </a:br>
            <a:endParaRPr sz="2000">
              <a:solidFill>
                <a:srgbClr val="000000"/>
              </a:solidFill>
            </a:endParaRPr>
          </a:p>
          <a:p>
            <a:pPr marL="457200" lvl="0" indent="-355600" algn="l" rtl="0">
              <a:lnSpc>
                <a:spcPct val="100000"/>
              </a:lnSpc>
              <a:spcBef>
                <a:spcPts val="0"/>
              </a:spcBef>
              <a:spcAft>
                <a:spcPts val="0"/>
              </a:spcAft>
              <a:buClr>
                <a:schemeClr val="dk1"/>
              </a:buClr>
              <a:buSzPts val="2000"/>
              <a:buChar char="✓"/>
            </a:pPr>
            <a:r>
              <a:rPr lang="en" sz="2000" b="1">
                <a:solidFill>
                  <a:srgbClr val="6AA84F"/>
                </a:solidFill>
              </a:rPr>
              <a:t>Data</a:t>
            </a:r>
            <a:r>
              <a:rPr lang="en" sz="2000">
                <a:solidFill>
                  <a:schemeClr val="dk1"/>
                </a:solidFill>
              </a:rPr>
              <a:t> </a:t>
            </a:r>
            <a:r>
              <a:rPr lang="en" sz="2000">
                <a:solidFill>
                  <a:srgbClr val="000000"/>
                </a:solidFill>
              </a:rPr>
              <a:t>(timely, accurate, accessible)</a:t>
            </a:r>
            <a:br>
              <a:rPr lang="en" sz="2000">
                <a:solidFill>
                  <a:srgbClr val="000000"/>
                </a:solidFill>
              </a:rPr>
            </a:br>
            <a:endParaRPr sz="2000">
              <a:solidFill>
                <a:srgbClr val="000000"/>
              </a:solidFill>
            </a:endParaRPr>
          </a:p>
          <a:p>
            <a:pPr marL="457200" lvl="0" indent="-355600" algn="l" rtl="0">
              <a:lnSpc>
                <a:spcPct val="100000"/>
              </a:lnSpc>
              <a:spcBef>
                <a:spcPts val="0"/>
              </a:spcBef>
              <a:spcAft>
                <a:spcPts val="0"/>
              </a:spcAft>
              <a:buClr>
                <a:schemeClr val="dk1"/>
              </a:buClr>
              <a:buSzPts val="2000"/>
              <a:buChar char="✓"/>
            </a:pPr>
            <a:r>
              <a:rPr lang="en" sz="2000" b="1">
                <a:solidFill>
                  <a:srgbClr val="FF0000"/>
                </a:solidFill>
              </a:rPr>
              <a:t>Data informed decision making routines</a:t>
            </a:r>
            <a:r>
              <a:rPr lang="en" sz="2000">
                <a:solidFill>
                  <a:schemeClr val="dk1"/>
                </a:solidFill>
              </a:rPr>
              <a:t> </a:t>
            </a:r>
            <a:r>
              <a:rPr lang="en" sz="2000">
                <a:solidFill>
                  <a:srgbClr val="000000"/>
                </a:solidFill>
              </a:rPr>
              <a:t>(e.g., defining problems with precision, building goals, monitoring implementation)</a:t>
            </a:r>
            <a:endParaRPr sz="1600">
              <a:solidFill>
                <a:srgbClr val="000000"/>
              </a:solidFill>
            </a:endParaRPr>
          </a:p>
        </p:txBody>
      </p:sp>
      <p:pic>
        <p:nvPicPr>
          <p:cNvPr id="222" name="Google Shape;222;p52"/>
          <p:cNvPicPr preferRelativeResize="0"/>
          <p:nvPr/>
        </p:nvPicPr>
        <p:blipFill>
          <a:blip r:embed="rId3">
            <a:alphaModFix/>
          </a:blip>
          <a:stretch>
            <a:fillRect/>
          </a:stretch>
        </p:blipFill>
        <p:spPr>
          <a:xfrm>
            <a:off x="5693700" y="1597325"/>
            <a:ext cx="2921669" cy="1948849"/>
          </a:xfrm>
          <a:prstGeom prst="rect">
            <a:avLst/>
          </a:prstGeom>
          <a:noFill/>
          <a:ln>
            <a:noFill/>
          </a:ln>
        </p:spPr>
      </p:pic>
      <p:sp>
        <p:nvSpPr>
          <p:cNvPr id="223" name="Google Shape;223;p52"/>
          <p:cNvSpPr txBox="1"/>
          <p:nvPr/>
        </p:nvSpPr>
        <p:spPr>
          <a:xfrm>
            <a:off x="1652500" y="4390225"/>
            <a:ext cx="6164100" cy="646500"/>
          </a:xfrm>
          <a:prstGeom prst="rect">
            <a:avLst/>
          </a:prstGeom>
          <a:noFill/>
          <a:ln w="9525" cap="flat" cmpd="sng">
            <a:solidFill>
              <a:srgbClr val="7030A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500"/>
              <a:t>Teaming slides have been adapted from Rob Horner, available at</a:t>
            </a:r>
            <a:r>
              <a:rPr lang="en" sz="1500">
                <a:solidFill>
                  <a:schemeClr val="dk1"/>
                </a:solidFill>
              </a:rPr>
              <a:t> </a:t>
            </a:r>
            <a:r>
              <a:rPr lang="en" sz="1500" u="sng">
                <a:solidFill>
                  <a:schemeClr val="hlink"/>
                </a:solidFill>
                <a:hlinkClick r:id="rId4"/>
              </a:rPr>
              <a:t>Team Initiated Problem Solving (TIPS) Training</a:t>
            </a:r>
            <a:endParaRPr sz="15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b="1">
                <a:solidFill>
                  <a:srgbClr val="1F497D"/>
                </a:solidFill>
                <a:latin typeface="Verdana"/>
                <a:ea typeface="Verdana"/>
                <a:cs typeface="Verdana"/>
                <a:sym typeface="Verdana"/>
              </a:rPr>
              <a:t>Keys to Successful Teaming &amp; Meeting Foundations</a:t>
            </a:r>
            <a:endParaRPr b="1">
              <a:latin typeface="Verdana"/>
              <a:ea typeface="Verdana"/>
              <a:cs typeface="Verdana"/>
              <a:sym typeface="Verdana"/>
            </a:endParaRPr>
          </a:p>
        </p:txBody>
      </p:sp>
      <p:sp>
        <p:nvSpPr>
          <p:cNvPr id="229" name="Google Shape;229;p53"/>
          <p:cNvSpPr/>
          <p:nvPr/>
        </p:nvSpPr>
        <p:spPr>
          <a:xfrm>
            <a:off x="549750" y="1803775"/>
            <a:ext cx="2400000" cy="22188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3"/>
          <p:cNvSpPr/>
          <p:nvPr/>
        </p:nvSpPr>
        <p:spPr>
          <a:xfrm>
            <a:off x="2471425" y="2519250"/>
            <a:ext cx="2337600" cy="2323800"/>
          </a:xfrm>
          <a:prstGeom prst="ellipse">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3"/>
          <p:cNvSpPr/>
          <p:nvPr/>
        </p:nvSpPr>
        <p:spPr>
          <a:xfrm>
            <a:off x="4279575" y="1698775"/>
            <a:ext cx="2450400" cy="2323800"/>
          </a:xfrm>
          <a:prstGeom prst="ellipse">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3"/>
          <p:cNvSpPr/>
          <p:nvPr/>
        </p:nvSpPr>
        <p:spPr>
          <a:xfrm>
            <a:off x="6370550" y="2571750"/>
            <a:ext cx="2254200" cy="2218800"/>
          </a:xfrm>
          <a:prstGeom prst="ellipse">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3"/>
          <p:cNvSpPr txBox="1"/>
          <p:nvPr/>
        </p:nvSpPr>
        <p:spPr>
          <a:xfrm>
            <a:off x="607575" y="2666875"/>
            <a:ext cx="2144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Proxima Nova"/>
                <a:ea typeface="Proxima Nova"/>
                <a:cs typeface="Proxima Nova"/>
                <a:sym typeface="Proxima Nova"/>
              </a:rPr>
              <a:t>Predictability </a:t>
            </a:r>
            <a:endParaRPr sz="2000" b="1">
              <a:latin typeface="Proxima Nova"/>
              <a:ea typeface="Proxima Nova"/>
              <a:cs typeface="Proxima Nova"/>
              <a:sym typeface="Proxima Nova"/>
            </a:endParaRPr>
          </a:p>
        </p:txBody>
      </p:sp>
      <p:sp>
        <p:nvSpPr>
          <p:cNvPr id="234" name="Google Shape;234;p53"/>
          <p:cNvSpPr txBox="1"/>
          <p:nvPr/>
        </p:nvSpPr>
        <p:spPr>
          <a:xfrm>
            <a:off x="2568175" y="3481050"/>
            <a:ext cx="2144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Proxima Nova"/>
                <a:ea typeface="Proxima Nova"/>
                <a:cs typeface="Proxima Nova"/>
                <a:sym typeface="Proxima Nova"/>
              </a:rPr>
              <a:t>Consistency</a:t>
            </a:r>
            <a:endParaRPr sz="2000" b="1">
              <a:latin typeface="Proxima Nova"/>
              <a:ea typeface="Proxima Nova"/>
              <a:cs typeface="Proxima Nova"/>
              <a:sym typeface="Proxima Nova"/>
            </a:endParaRPr>
          </a:p>
        </p:txBody>
      </p:sp>
      <p:sp>
        <p:nvSpPr>
          <p:cNvPr id="235" name="Google Shape;235;p53"/>
          <p:cNvSpPr txBox="1"/>
          <p:nvPr/>
        </p:nvSpPr>
        <p:spPr>
          <a:xfrm>
            <a:off x="4335975" y="2571750"/>
            <a:ext cx="23376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Proxima Nova"/>
                <a:ea typeface="Proxima Nova"/>
                <a:cs typeface="Proxima Nova"/>
                <a:sym typeface="Proxima Nova"/>
              </a:rPr>
              <a:t>Positivity &amp; Safety</a:t>
            </a:r>
            <a:endParaRPr sz="2000" b="1">
              <a:latin typeface="Proxima Nova"/>
              <a:ea typeface="Proxima Nova"/>
              <a:cs typeface="Proxima Nova"/>
              <a:sym typeface="Proxima Nova"/>
            </a:endParaRPr>
          </a:p>
        </p:txBody>
      </p:sp>
      <p:sp>
        <p:nvSpPr>
          <p:cNvPr id="236" name="Google Shape;236;p53"/>
          <p:cNvSpPr txBox="1"/>
          <p:nvPr/>
        </p:nvSpPr>
        <p:spPr>
          <a:xfrm>
            <a:off x="6480650" y="3481050"/>
            <a:ext cx="2144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Proxima Nova"/>
                <a:ea typeface="Proxima Nova"/>
                <a:cs typeface="Proxima Nova"/>
                <a:sym typeface="Proxima Nova"/>
              </a:rPr>
              <a:t>Accountability </a:t>
            </a:r>
            <a:endParaRPr sz="2000" b="1">
              <a:latin typeface="Proxima Nova"/>
              <a:ea typeface="Proxima Nova"/>
              <a:cs typeface="Proxima Nova"/>
              <a:sym typeface="Proxima Nova"/>
            </a:endParaRPr>
          </a:p>
        </p:txBody>
      </p:sp>
      <p:sp>
        <p:nvSpPr>
          <p:cNvPr id="237" name="Google Shape;237;p53"/>
          <p:cNvSpPr txBox="1"/>
          <p:nvPr/>
        </p:nvSpPr>
        <p:spPr>
          <a:xfrm>
            <a:off x="8040850" y="4703625"/>
            <a:ext cx="930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Proxima Nova"/>
                <a:ea typeface="Proxima Nova"/>
                <a:cs typeface="Proxima Nova"/>
                <a:sym typeface="Proxima Nova"/>
              </a:rPr>
              <a:t>TIPS</a:t>
            </a:r>
            <a:endParaRPr>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54"/>
          <p:cNvSpPr txBox="1">
            <a:spLocks noGrp="1"/>
          </p:cNvSpPr>
          <p:nvPr>
            <p:ph type="title"/>
          </p:nvPr>
        </p:nvSpPr>
        <p:spPr>
          <a:xfrm>
            <a:off x="473909" y="0"/>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1F497D"/>
              </a:buClr>
              <a:buSzPts val="4400"/>
              <a:buFont typeface="Belleza"/>
              <a:buNone/>
            </a:pPr>
            <a:r>
              <a:rPr lang="en" b="1">
                <a:solidFill>
                  <a:srgbClr val="1F497D"/>
                </a:solidFill>
                <a:latin typeface="Verdana"/>
                <a:ea typeface="Verdana"/>
                <a:cs typeface="Verdana"/>
                <a:sym typeface="Verdana"/>
              </a:rPr>
              <a:t>Ever Been a Part of </a:t>
            </a:r>
            <a:r>
              <a:rPr lang="en" b="1" i="1">
                <a:solidFill>
                  <a:srgbClr val="1F497D"/>
                </a:solidFill>
                <a:latin typeface="Verdana"/>
                <a:ea typeface="Verdana"/>
                <a:cs typeface="Verdana"/>
                <a:sym typeface="Verdana"/>
              </a:rPr>
              <a:t>This</a:t>
            </a:r>
            <a:r>
              <a:rPr lang="en" b="1">
                <a:solidFill>
                  <a:srgbClr val="1F497D"/>
                </a:solidFill>
                <a:latin typeface="Verdana"/>
                <a:ea typeface="Verdana"/>
                <a:cs typeface="Verdana"/>
                <a:sym typeface="Verdana"/>
              </a:rPr>
              <a:t> Team?</a:t>
            </a:r>
            <a:endParaRPr b="1">
              <a:solidFill>
                <a:srgbClr val="1F497D"/>
              </a:solidFill>
              <a:latin typeface="Verdana"/>
              <a:ea typeface="Verdana"/>
              <a:cs typeface="Verdana"/>
              <a:sym typeface="Verdana"/>
            </a:endParaRPr>
          </a:p>
        </p:txBody>
      </p:sp>
      <p:pic>
        <p:nvPicPr>
          <p:cNvPr id="243" name="Google Shape;243;p54" descr="Image of four men walking. The first man is labeled as &quot;does 99% of the work.&quot; The second man is labeled as &quot;has no idea what's going on the whole time.&quot; The third man is labeled &quot;says he's going to help but he's not.&quot; The final man is labeled as &quot;disappears at the very beginning of the meeting and doesn't show up again til the very end.&quot;"/>
          <p:cNvPicPr preferRelativeResize="0"/>
          <p:nvPr/>
        </p:nvPicPr>
        <p:blipFill rotWithShape="1">
          <a:blip r:embed="rId3">
            <a:alphaModFix/>
          </a:blip>
          <a:srcRect l="10322" t="3308" r="10638" b="21667"/>
          <a:stretch/>
        </p:blipFill>
        <p:spPr>
          <a:xfrm>
            <a:off x="586794" y="998404"/>
            <a:ext cx="7915845" cy="3356157"/>
          </a:xfrm>
          <a:prstGeom prst="rect">
            <a:avLst/>
          </a:prstGeom>
          <a:noFill/>
          <a:ln w="28575" cap="flat" cmpd="sng">
            <a:solidFill>
              <a:srgbClr val="1D2A53"/>
            </a:solidFill>
            <a:prstDash val="solid"/>
            <a:round/>
            <a:headEnd type="none" w="sm" len="sm"/>
            <a:tailEnd type="none" w="sm" len="sm"/>
          </a:ln>
          <a:effectLst>
            <a:outerShdw blurRad="292100" dist="139700" dir="2700000" algn="tl" rotWithShape="0">
              <a:srgbClr val="333333">
                <a:alpha val="64709"/>
              </a:srgbClr>
            </a:outerShdw>
          </a:effectLst>
        </p:spPr>
      </p:pic>
      <p:sp>
        <p:nvSpPr>
          <p:cNvPr id="244" name="Google Shape;244;p54"/>
          <p:cNvSpPr txBox="1"/>
          <p:nvPr/>
        </p:nvSpPr>
        <p:spPr>
          <a:xfrm>
            <a:off x="7217300" y="4674850"/>
            <a:ext cx="181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Mid Atlantic PBIS </a:t>
            </a:r>
            <a:endParaRPr>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55"/>
          <p:cNvSpPr txBox="1">
            <a:spLocks noGrp="1"/>
          </p:cNvSpPr>
          <p:nvPr>
            <p:ph type="body" idx="1"/>
          </p:nvPr>
        </p:nvSpPr>
        <p:spPr>
          <a:xfrm>
            <a:off x="311700" y="101150"/>
            <a:ext cx="8567700" cy="4950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3100" b="1">
                <a:solidFill>
                  <a:srgbClr val="000000"/>
                </a:solidFill>
                <a:highlight>
                  <a:srgbClr val="FF0000"/>
                </a:highlight>
              </a:rPr>
              <a:t>Habits of Inefficient and Ineffective Teams....</a:t>
            </a:r>
            <a:endParaRPr sz="3100" b="1">
              <a:solidFill>
                <a:srgbClr val="000000"/>
              </a:solidFill>
              <a:highlight>
                <a:srgbClr val="FF0000"/>
              </a:highlight>
            </a:endParaRPr>
          </a:p>
          <a:p>
            <a:pPr marL="457200" lvl="0" indent="-354091" algn="l" rtl="0">
              <a:spcBef>
                <a:spcPts val="1200"/>
              </a:spcBef>
              <a:spcAft>
                <a:spcPts val="0"/>
              </a:spcAft>
              <a:buClr>
                <a:srgbClr val="000000"/>
              </a:buClr>
              <a:buSzPct val="100000"/>
              <a:buChar char="👎"/>
            </a:pPr>
            <a:r>
              <a:rPr lang="en" sz="2550">
                <a:solidFill>
                  <a:srgbClr val="000000"/>
                </a:solidFill>
              </a:rPr>
              <a:t>Meet without establishing their purpose, process and roles</a:t>
            </a:r>
            <a:endParaRPr sz="2550">
              <a:solidFill>
                <a:srgbClr val="000000"/>
              </a:solidFill>
            </a:endParaRPr>
          </a:p>
          <a:p>
            <a:pPr marL="457200" lvl="0" indent="-354091" algn="l" rtl="0">
              <a:spcBef>
                <a:spcPts val="0"/>
              </a:spcBef>
              <a:spcAft>
                <a:spcPts val="0"/>
              </a:spcAft>
              <a:buClr>
                <a:srgbClr val="000000"/>
              </a:buClr>
              <a:buSzPct val="100000"/>
              <a:buChar char="👎"/>
            </a:pPr>
            <a:r>
              <a:rPr lang="en" sz="2550">
                <a:solidFill>
                  <a:srgbClr val="000000"/>
                </a:solidFill>
              </a:rPr>
              <a:t>Meet without data or use data to describe rather than solve a problem</a:t>
            </a:r>
            <a:endParaRPr sz="2550">
              <a:solidFill>
                <a:srgbClr val="000000"/>
              </a:solidFill>
            </a:endParaRPr>
          </a:p>
          <a:p>
            <a:pPr marL="457200" lvl="0" indent="-354091" algn="l" rtl="0">
              <a:spcBef>
                <a:spcPts val="0"/>
              </a:spcBef>
              <a:spcAft>
                <a:spcPts val="0"/>
              </a:spcAft>
              <a:buClr>
                <a:srgbClr val="000000"/>
              </a:buClr>
              <a:buSzPct val="100000"/>
              <a:buChar char="👎"/>
            </a:pPr>
            <a:r>
              <a:rPr lang="en" sz="2550">
                <a:solidFill>
                  <a:srgbClr val="000000"/>
                </a:solidFill>
              </a:rPr>
              <a:t>Define problems with limited precision (e.g., the kids are rude in the cafeteria) and adopt solutions that are a poor match with the problem (e.g., a packaged social skills program)</a:t>
            </a:r>
            <a:endParaRPr sz="2550">
              <a:solidFill>
                <a:srgbClr val="000000"/>
              </a:solidFill>
            </a:endParaRPr>
          </a:p>
          <a:p>
            <a:pPr marL="457200" lvl="0" indent="-354091" algn="l" rtl="0">
              <a:spcBef>
                <a:spcPts val="0"/>
              </a:spcBef>
              <a:spcAft>
                <a:spcPts val="0"/>
              </a:spcAft>
              <a:buClr>
                <a:srgbClr val="000000"/>
              </a:buClr>
              <a:buSzPct val="100000"/>
              <a:buChar char="👎"/>
            </a:pPr>
            <a:r>
              <a:rPr lang="en" sz="2550">
                <a:solidFill>
                  <a:srgbClr val="000000"/>
                </a:solidFill>
              </a:rPr>
              <a:t>Reactive </a:t>
            </a:r>
            <a:endParaRPr sz="2550">
              <a:solidFill>
                <a:srgbClr val="000000"/>
              </a:solidFill>
            </a:endParaRPr>
          </a:p>
          <a:p>
            <a:pPr marL="0" lvl="0" indent="0" algn="l" rtl="0">
              <a:lnSpc>
                <a:spcPct val="100000"/>
              </a:lnSpc>
              <a:spcBef>
                <a:spcPts val="1200"/>
              </a:spcBef>
              <a:spcAft>
                <a:spcPts val="0"/>
              </a:spcAft>
              <a:buNone/>
            </a:pPr>
            <a:r>
              <a:rPr lang="en" sz="3100" b="1">
                <a:solidFill>
                  <a:srgbClr val="000000"/>
                </a:solidFill>
                <a:highlight>
                  <a:srgbClr val="00FF00"/>
                </a:highlight>
              </a:rPr>
              <a:t>Habits of Efficient and Effective Teams….</a:t>
            </a:r>
            <a:br>
              <a:rPr lang="en" sz="2800">
                <a:solidFill>
                  <a:schemeClr val="dk1"/>
                </a:solidFill>
              </a:rPr>
            </a:br>
            <a:endParaRPr sz="2800">
              <a:solidFill>
                <a:srgbClr val="000000"/>
              </a:solidFill>
            </a:endParaRPr>
          </a:p>
          <a:p>
            <a:pPr marL="457200" lvl="0" indent="-354091" algn="l" rtl="0">
              <a:spcBef>
                <a:spcPts val="0"/>
              </a:spcBef>
              <a:spcAft>
                <a:spcPts val="0"/>
              </a:spcAft>
              <a:buClr>
                <a:srgbClr val="000000"/>
              </a:buClr>
              <a:buSzPct val="100000"/>
              <a:buChar char="👍"/>
            </a:pPr>
            <a:r>
              <a:rPr lang="en" sz="2550">
                <a:solidFill>
                  <a:srgbClr val="000000"/>
                </a:solidFill>
              </a:rPr>
              <a:t>Have a clear purpose, authority, efficient process, and defined roles </a:t>
            </a:r>
            <a:endParaRPr sz="2550">
              <a:solidFill>
                <a:srgbClr val="000000"/>
              </a:solidFill>
            </a:endParaRPr>
          </a:p>
          <a:p>
            <a:pPr marL="457200" lvl="0" indent="-354091" algn="l" rtl="0">
              <a:spcBef>
                <a:spcPts val="0"/>
              </a:spcBef>
              <a:spcAft>
                <a:spcPts val="0"/>
              </a:spcAft>
              <a:buClr>
                <a:srgbClr val="000000"/>
              </a:buClr>
              <a:buSzPct val="100000"/>
              <a:buChar char="👍"/>
            </a:pPr>
            <a:r>
              <a:rPr lang="en" sz="2550">
                <a:solidFill>
                  <a:srgbClr val="000000"/>
                </a:solidFill>
              </a:rPr>
              <a:t>Transform data into clearly defined problems and solutions </a:t>
            </a:r>
            <a:endParaRPr sz="2550">
              <a:solidFill>
                <a:srgbClr val="000000"/>
              </a:solidFill>
            </a:endParaRPr>
          </a:p>
          <a:p>
            <a:pPr marL="457200" lvl="0" indent="-354091" algn="l" rtl="0">
              <a:spcBef>
                <a:spcPts val="0"/>
              </a:spcBef>
              <a:spcAft>
                <a:spcPts val="0"/>
              </a:spcAft>
              <a:buClr>
                <a:srgbClr val="000000"/>
              </a:buClr>
              <a:buSzPct val="100000"/>
              <a:buChar char="👍"/>
            </a:pPr>
            <a:r>
              <a:rPr lang="en" sz="2550">
                <a:solidFill>
                  <a:srgbClr val="000000"/>
                </a:solidFill>
              </a:rPr>
              <a:t>Improve the likelihood their solutions are implemented</a:t>
            </a:r>
            <a:endParaRPr sz="2550">
              <a:solidFill>
                <a:srgbClr val="000000"/>
              </a:solidFill>
            </a:endParaRPr>
          </a:p>
          <a:p>
            <a:pPr marL="457200" lvl="0" indent="-354091" algn="l" rtl="0">
              <a:spcBef>
                <a:spcPts val="0"/>
              </a:spcBef>
              <a:spcAft>
                <a:spcPts val="0"/>
              </a:spcAft>
              <a:buClr>
                <a:srgbClr val="000000"/>
              </a:buClr>
              <a:buSzPct val="100000"/>
              <a:buChar char="👍"/>
            </a:pPr>
            <a:r>
              <a:rPr lang="en" sz="2550">
                <a:solidFill>
                  <a:srgbClr val="000000"/>
                </a:solidFill>
              </a:rPr>
              <a:t>Improve the likelihood of improvement in student outcomes (both academic and non-academic)</a:t>
            </a:r>
            <a:endParaRPr sz="2550">
              <a:solidFill>
                <a:srgbClr val="000000"/>
              </a:solidFill>
            </a:endParaRPr>
          </a:p>
          <a:p>
            <a:pPr marL="457200" lvl="0" indent="-354091" algn="l" rtl="0">
              <a:spcBef>
                <a:spcPts val="0"/>
              </a:spcBef>
              <a:spcAft>
                <a:spcPts val="0"/>
              </a:spcAft>
              <a:buClr>
                <a:srgbClr val="000000"/>
              </a:buClr>
              <a:buSzPct val="100000"/>
              <a:buChar char="👍"/>
            </a:pPr>
            <a:r>
              <a:rPr lang="en" sz="2550">
                <a:solidFill>
                  <a:srgbClr val="000000"/>
                </a:solidFill>
              </a:rPr>
              <a:t>Proactive </a:t>
            </a:r>
            <a:endParaRPr sz="2550">
              <a:solidFill>
                <a:srgbClr val="000000"/>
              </a:solidFill>
            </a:endParaRPr>
          </a:p>
        </p:txBody>
      </p:sp>
      <p:sp>
        <p:nvSpPr>
          <p:cNvPr id="250" name="Google Shape;250;p55"/>
          <p:cNvSpPr txBox="1"/>
          <p:nvPr/>
        </p:nvSpPr>
        <p:spPr>
          <a:xfrm>
            <a:off x="6364000" y="4651600"/>
            <a:ext cx="277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Adapted from Todd et al. (2019)</a:t>
            </a:r>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id Atlantic">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5024</Words>
  <Application>Microsoft Office PowerPoint</Application>
  <PresentationFormat>On-screen Show (16:9)</PresentationFormat>
  <Paragraphs>516</Paragraphs>
  <Slides>53</Slides>
  <Notes>53</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53</vt:i4>
      </vt:variant>
    </vt:vector>
  </HeadingPairs>
  <TitlesOfParts>
    <vt:vector size="68" baseType="lpstr">
      <vt:lpstr>Noto Sans Symbols</vt:lpstr>
      <vt:lpstr>Belleza</vt:lpstr>
      <vt:lpstr>Calibri</vt:lpstr>
      <vt:lpstr>Arial</vt:lpstr>
      <vt:lpstr>Proxima Nova</vt:lpstr>
      <vt:lpstr>Times New Roman</vt:lpstr>
      <vt:lpstr>Alfa Slab One</vt:lpstr>
      <vt:lpstr>Verdana</vt:lpstr>
      <vt:lpstr>Libre Baskerville</vt:lpstr>
      <vt:lpstr>Libre Franklin</vt:lpstr>
      <vt:lpstr>Courier New</vt:lpstr>
      <vt:lpstr>Cambria</vt:lpstr>
      <vt:lpstr>Gameday</vt:lpstr>
      <vt:lpstr>Simple Light</vt:lpstr>
      <vt:lpstr>Mid Atlantic</vt:lpstr>
      <vt:lpstr>Building Strong  Team-Based Leadership</vt:lpstr>
      <vt:lpstr>PowerPoint Presentation</vt:lpstr>
      <vt:lpstr>DE-MTSS Framework </vt:lpstr>
      <vt:lpstr>Strategies for Effective Teaming </vt:lpstr>
      <vt:lpstr>Intended Audience + Module Goals  </vt:lpstr>
      <vt:lpstr>Teams become more efficient and effective at solving problems with: </vt:lpstr>
      <vt:lpstr>Keys to Successful Teaming &amp; Meeting Foundations</vt:lpstr>
      <vt:lpstr>Ever Been a Part of This Team?</vt:lpstr>
      <vt:lpstr>PowerPoint Presentation</vt:lpstr>
      <vt:lpstr>Team Time </vt:lpstr>
      <vt:lpstr>Why is teaming so important?</vt:lpstr>
      <vt:lpstr>Team Representation </vt:lpstr>
      <vt:lpstr>Team Membership</vt:lpstr>
      <vt:lpstr>Team Time </vt:lpstr>
      <vt:lpstr>MTSS Teams </vt:lpstr>
      <vt:lpstr>PowerPoint Presentation</vt:lpstr>
      <vt:lpstr>Team Time </vt:lpstr>
      <vt:lpstr>Communication Planning </vt:lpstr>
      <vt:lpstr>PowerPoint Presentation</vt:lpstr>
      <vt:lpstr>Team Time </vt:lpstr>
      <vt:lpstr>PowerPoint Presentation</vt:lpstr>
      <vt:lpstr>Critical Elements of Meeting Foundations</vt:lpstr>
      <vt:lpstr>Team Purpose, Functions, Authority</vt:lpstr>
      <vt:lpstr>Purpose, Functions, Authority: SEB Committee Example </vt:lpstr>
      <vt:lpstr>Team Time </vt:lpstr>
      <vt:lpstr>Team Meeting Process  (e.g. Agreements/Expectations)</vt:lpstr>
      <vt:lpstr>Defining Expectations with Behaviors/Norms</vt:lpstr>
      <vt:lpstr>PowerPoint Presentation</vt:lpstr>
      <vt:lpstr>PowerPoint Presentation</vt:lpstr>
      <vt:lpstr>Team Time </vt:lpstr>
      <vt:lpstr>Team Meeting Roles and Responsibilities</vt:lpstr>
      <vt:lpstr>PowerPoint Presentation</vt:lpstr>
      <vt:lpstr>PowerPoint Presentation</vt:lpstr>
      <vt:lpstr>PowerPoint Presentation</vt:lpstr>
      <vt:lpstr>Team Time </vt:lpstr>
      <vt:lpstr>Team Organization  (write it down!)</vt:lpstr>
      <vt:lpstr>Team Time </vt:lpstr>
      <vt:lpstr>Flow of Team Meeting </vt:lpstr>
      <vt:lpstr>Fidelity Checks &amp; Self-Assessment</vt:lpstr>
      <vt:lpstr>Tiered Fidelity Inventory</vt:lpstr>
      <vt:lpstr>PowerPoint Presentation</vt:lpstr>
      <vt:lpstr>PowerPoint Presentation</vt:lpstr>
      <vt:lpstr>Delaware Multi-Tiered System of Support School Needs Inventory Rubric</vt:lpstr>
      <vt:lpstr>PowerPoint Presentation</vt:lpstr>
      <vt:lpstr>PowerPoint Presentation</vt:lpstr>
      <vt:lpstr>PowerPoint Presentation</vt:lpstr>
      <vt:lpstr>PowerPoint Presentation</vt:lpstr>
      <vt:lpstr>Wrap Up Team Time</vt:lpstr>
      <vt:lpstr>Next Steps for Continued Learning</vt:lpstr>
      <vt:lpstr>More Continued Learning </vt:lpstr>
      <vt:lpstr>PowerPoint Presentation</vt:lpstr>
      <vt:lpstr>Thank you! </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2022-04-20T14:06:41Z</dcterms:modified>
</cp:coreProperties>
</file>