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png&amp;ehk=DOUdA" ContentType="image/p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5" r:id="rId2"/>
    <p:sldMasterId id="2147483777" r:id="rId3"/>
    <p:sldMasterId id="2147483789" r:id="rId4"/>
  </p:sldMasterIdLst>
  <p:notesMasterIdLst>
    <p:notesMasterId r:id="rId90"/>
  </p:notesMasterIdLst>
  <p:sldIdLst>
    <p:sldId id="256" r:id="rId5"/>
    <p:sldId id="372" r:id="rId6"/>
    <p:sldId id="312" r:id="rId7"/>
    <p:sldId id="314" r:id="rId8"/>
    <p:sldId id="315" r:id="rId9"/>
    <p:sldId id="316" r:id="rId10"/>
    <p:sldId id="321" r:id="rId11"/>
    <p:sldId id="281" r:id="rId12"/>
    <p:sldId id="306" r:id="rId13"/>
    <p:sldId id="283" r:id="rId14"/>
    <p:sldId id="284" r:id="rId15"/>
    <p:sldId id="298" r:id="rId16"/>
    <p:sldId id="299" r:id="rId17"/>
    <p:sldId id="300" r:id="rId18"/>
    <p:sldId id="301" r:id="rId19"/>
    <p:sldId id="302" r:id="rId20"/>
    <p:sldId id="303" r:id="rId21"/>
    <p:sldId id="304" r:id="rId22"/>
    <p:sldId id="311" r:id="rId23"/>
    <p:sldId id="371" r:id="rId24"/>
    <p:sldId id="307" r:id="rId25"/>
    <p:sldId id="308" r:id="rId26"/>
    <p:sldId id="309" r:id="rId27"/>
    <p:sldId id="310" r:id="rId28"/>
    <p:sldId id="341" r:id="rId29"/>
    <p:sldId id="285" r:id="rId30"/>
    <p:sldId id="286" r:id="rId31"/>
    <p:sldId id="287" r:id="rId32"/>
    <p:sldId id="291" r:id="rId33"/>
    <p:sldId id="346" r:id="rId34"/>
    <p:sldId id="350" r:id="rId35"/>
    <p:sldId id="351" r:id="rId36"/>
    <p:sldId id="289" r:id="rId37"/>
    <p:sldId id="290" r:id="rId38"/>
    <p:sldId id="292" r:id="rId39"/>
    <p:sldId id="345" r:id="rId40"/>
    <p:sldId id="352" r:id="rId41"/>
    <p:sldId id="328" r:id="rId42"/>
    <p:sldId id="331" r:id="rId43"/>
    <p:sldId id="329" r:id="rId44"/>
    <p:sldId id="330" r:id="rId45"/>
    <p:sldId id="348" r:id="rId46"/>
    <p:sldId id="332" r:id="rId47"/>
    <p:sldId id="342" r:id="rId48"/>
    <p:sldId id="267" r:id="rId49"/>
    <p:sldId id="354" r:id="rId50"/>
    <p:sldId id="355" r:id="rId51"/>
    <p:sldId id="356" r:id="rId52"/>
    <p:sldId id="357" r:id="rId53"/>
    <p:sldId id="358" r:id="rId54"/>
    <p:sldId id="359" r:id="rId55"/>
    <p:sldId id="360" r:id="rId56"/>
    <p:sldId id="268" r:id="rId57"/>
    <p:sldId id="269" r:id="rId58"/>
    <p:sldId id="270" r:id="rId59"/>
    <p:sldId id="271" r:id="rId60"/>
    <p:sldId id="272" r:id="rId61"/>
    <p:sldId id="273" r:id="rId62"/>
    <p:sldId id="274" r:id="rId63"/>
    <p:sldId id="275" r:id="rId64"/>
    <p:sldId id="276" r:id="rId65"/>
    <p:sldId id="277" r:id="rId66"/>
    <p:sldId id="278" r:id="rId67"/>
    <p:sldId id="279" r:id="rId68"/>
    <p:sldId id="333" r:id="rId69"/>
    <p:sldId id="362" r:id="rId70"/>
    <p:sldId id="363" r:id="rId71"/>
    <p:sldId id="364" r:id="rId72"/>
    <p:sldId id="365" r:id="rId73"/>
    <p:sldId id="366" r:id="rId74"/>
    <p:sldId id="367" r:id="rId75"/>
    <p:sldId id="368" r:id="rId76"/>
    <p:sldId id="369" r:id="rId77"/>
    <p:sldId id="370" r:id="rId78"/>
    <p:sldId id="343" r:id="rId79"/>
    <p:sldId id="322" r:id="rId80"/>
    <p:sldId id="323" r:id="rId81"/>
    <p:sldId id="325" r:id="rId82"/>
    <p:sldId id="326" r:id="rId83"/>
    <p:sldId id="353" r:id="rId84"/>
    <p:sldId id="344" r:id="rId85"/>
    <p:sldId id="338" r:id="rId86"/>
    <p:sldId id="337" r:id="rId87"/>
    <p:sldId id="339" r:id="rId88"/>
    <p:sldId id="340"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13" autoAdjust="0"/>
  </p:normalViewPr>
  <p:slideViewPr>
    <p:cSldViewPr snapToGrid="0">
      <p:cViewPr>
        <p:scale>
          <a:sx n="33" d="100"/>
          <a:sy n="33" d="100"/>
        </p:scale>
        <p:origin x="-96" y="-4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A04F8-26A6-4184-A1DB-A7947A30D9BE}" type="doc">
      <dgm:prSet loTypeId="urn:microsoft.com/office/officeart/2005/8/layout/vList5" loCatId="list" qsTypeId="urn:microsoft.com/office/officeart/2005/8/quickstyle/3d3" qsCatId="3D" csTypeId="urn:microsoft.com/office/officeart/2005/8/colors/accent1_5" csCatId="accent1" phldr="1"/>
      <dgm:spPr/>
      <dgm:t>
        <a:bodyPr/>
        <a:lstStyle/>
        <a:p>
          <a:endParaRPr lang="en-US"/>
        </a:p>
      </dgm:t>
    </dgm:pt>
    <dgm:pt modelId="{EFB6325B-9B7D-4D63-8A69-46AA79D40531}">
      <dgm:prSet custT="1"/>
      <dgm:spPr/>
      <dgm:t>
        <a:bodyPr/>
        <a:lstStyle/>
        <a:p>
          <a:pPr rtl="0"/>
          <a:r>
            <a:rPr lang="en-US" sz="3000" dirty="0"/>
            <a:t>Disciplinary Actions: </a:t>
          </a:r>
          <a:r>
            <a:rPr lang="en-US" sz="2400" dirty="0"/>
            <a:t>Must consider all three areas (incidence, duration, type) </a:t>
          </a:r>
        </a:p>
      </dgm:t>
    </dgm:pt>
    <dgm:pt modelId="{BB6274E3-847D-4C03-AF24-152E369D964A}" type="parTrans" cxnId="{7E6D44AB-8BA5-471C-83F2-97849AF0629E}">
      <dgm:prSet/>
      <dgm:spPr/>
      <dgm:t>
        <a:bodyPr/>
        <a:lstStyle/>
        <a:p>
          <a:endParaRPr lang="en-US"/>
        </a:p>
      </dgm:t>
    </dgm:pt>
    <dgm:pt modelId="{A8D67BA2-6FAD-4242-B7F1-5ABDFE2EEC6B}" type="sibTrans" cxnId="{7E6D44AB-8BA5-471C-83F2-97849AF0629E}">
      <dgm:prSet/>
      <dgm:spPr/>
      <dgm:t>
        <a:bodyPr/>
        <a:lstStyle/>
        <a:p>
          <a:endParaRPr lang="en-US"/>
        </a:p>
      </dgm:t>
    </dgm:pt>
    <dgm:pt modelId="{189B46B2-8DA6-4B6B-9E50-1CEEF69FE168}">
      <dgm:prSet/>
      <dgm:spPr/>
      <dgm:t>
        <a:bodyPr/>
        <a:lstStyle/>
        <a:p>
          <a:pPr rtl="0"/>
          <a:r>
            <a:rPr lang="en-US" dirty="0"/>
            <a:t>For example:</a:t>
          </a:r>
        </a:p>
      </dgm:t>
    </dgm:pt>
    <dgm:pt modelId="{5C3B8873-EF9A-4C72-ACE8-6E1481E69D68}" type="parTrans" cxnId="{0AD56D23-88AA-4755-94D9-D4C474842795}">
      <dgm:prSet/>
      <dgm:spPr/>
      <dgm:t>
        <a:bodyPr/>
        <a:lstStyle/>
        <a:p>
          <a:endParaRPr lang="en-US"/>
        </a:p>
      </dgm:t>
    </dgm:pt>
    <dgm:pt modelId="{E0D89D35-4553-411B-86A4-C0FABE8A7B37}" type="sibTrans" cxnId="{0AD56D23-88AA-4755-94D9-D4C474842795}">
      <dgm:prSet/>
      <dgm:spPr/>
      <dgm:t>
        <a:bodyPr/>
        <a:lstStyle/>
        <a:p>
          <a:endParaRPr lang="en-US"/>
        </a:p>
      </dgm:t>
    </dgm:pt>
    <dgm:pt modelId="{171F8CB0-71D8-4897-A7F0-CD6BCA02C539}">
      <dgm:prSet/>
      <dgm:spPr/>
      <dgm:t>
        <a:bodyPr/>
        <a:lstStyle/>
        <a:p>
          <a:pPr rtl="0"/>
          <a:r>
            <a:rPr lang="en-US" dirty="0"/>
            <a:t>Number of out-of-school suspensions/ expulsions of 10 days or less</a:t>
          </a:r>
        </a:p>
      </dgm:t>
    </dgm:pt>
    <dgm:pt modelId="{219B3B54-C640-4AA6-9351-14234026C420}" type="parTrans" cxnId="{8D32210B-1B7F-4730-8ED9-06032490F140}">
      <dgm:prSet/>
      <dgm:spPr/>
      <dgm:t>
        <a:bodyPr/>
        <a:lstStyle/>
        <a:p>
          <a:endParaRPr lang="en-US"/>
        </a:p>
      </dgm:t>
    </dgm:pt>
    <dgm:pt modelId="{10B42224-FEAC-4F13-8A2B-7F0C08DC5029}" type="sibTrans" cxnId="{8D32210B-1B7F-4730-8ED9-06032490F140}">
      <dgm:prSet/>
      <dgm:spPr/>
      <dgm:t>
        <a:bodyPr/>
        <a:lstStyle/>
        <a:p>
          <a:endParaRPr lang="en-US"/>
        </a:p>
      </dgm:t>
    </dgm:pt>
    <dgm:pt modelId="{B4B1260A-CA29-4617-9940-7D4FCDD03BBC}">
      <dgm:prSet/>
      <dgm:spPr/>
      <dgm:t>
        <a:bodyPr/>
        <a:lstStyle/>
        <a:p>
          <a:pPr rtl="0"/>
          <a:r>
            <a:rPr lang="en-US" dirty="0"/>
            <a:t>Number of out-of-school suspensions (including expulsions) of greater than 10 days</a:t>
          </a:r>
        </a:p>
      </dgm:t>
    </dgm:pt>
    <dgm:pt modelId="{F2741A23-B7E0-4C45-B628-53FAF9102265}" type="parTrans" cxnId="{7B59FA23-A641-4DFD-9C97-40311FFB61E1}">
      <dgm:prSet/>
      <dgm:spPr/>
      <dgm:t>
        <a:bodyPr/>
        <a:lstStyle/>
        <a:p>
          <a:endParaRPr lang="en-US"/>
        </a:p>
      </dgm:t>
    </dgm:pt>
    <dgm:pt modelId="{A4343450-9AA0-4A15-A7C3-976016ED980B}" type="sibTrans" cxnId="{7B59FA23-A641-4DFD-9C97-40311FFB61E1}">
      <dgm:prSet/>
      <dgm:spPr/>
      <dgm:t>
        <a:bodyPr/>
        <a:lstStyle/>
        <a:p>
          <a:endParaRPr lang="en-US"/>
        </a:p>
      </dgm:t>
    </dgm:pt>
    <dgm:pt modelId="{C05A527D-16AF-4EAB-9398-9008BE841F15}">
      <dgm:prSet/>
      <dgm:spPr/>
      <dgm:t>
        <a:bodyPr/>
        <a:lstStyle/>
        <a:p>
          <a:pPr rtl="0"/>
          <a:r>
            <a:rPr lang="en-US" dirty="0"/>
            <a:t>Number of in-school suspensions of 10 days or less</a:t>
          </a:r>
        </a:p>
      </dgm:t>
    </dgm:pt>
    <dgm:pt modelId="{2F174126-DCF6-47C3-8FDD-7782C3A354FE}" type="parTrans" cxnId="{247000A7-BAE8-4601-A00D-4BDF7D879EDF}">
      <dgm:prSet/>
      <dgm:spPr/>
      <dgm:t>
        <a:bodyPr/>
        <a:lstStyle/>
        <a:p>
          <a:endParaRPr lang="en-US"/>
        </a:p>
      </dgm:t>
    </dgm:pt>
    <dgm:pt modelId="{0E1BB241-7EC7-419F-B638-80A904795F39}" type="sibTrans" cxnId="{247000A7-BAE8-4601-A00D-4BDF7D879EDF}">
      <dgm:prSet/>
      <dgm:spPr/>
      <dgm:t>
        <a:bodyPr/>
        <a:lstStyle/>
        <a:p>
          <a:endParaRPr lang="en-US"/>
        </a:p>
      </dgm:t>
    </dgm:pt>
    <dgm:pt modelId="{29A6266A-B1B8-40D7-A270-A177793E9281}">
      <dgm:prSet/>
      <dgm:spPr/>
      <dgm:t>
        <a:bodyPr/>
        <a:lstStyle/>
        <a:p>
          <a:pPr rtl="0"/>
          <a:r>
            <a:rPr lang="en-US" dirty="0"/>
            <a:t>Number of in-school suspensions of greater than 10 days</a:t>
          </a:r>
        </a:p>
      </dgm:t>
    </dgm:pt>
    <dgm:pt modelId="{A8A72A45-5177-4EDA-80D9-726217CFC7C2}" type="parTrans" cxnId="{88E1C780-F797-4160-96F4-1D318BC3516D}">
      <dgm:prSet/>
      <dgm:spPr/>
      <dgm:t>
        <a:bodyPr/>
        <a:lstStyle/>
        <a:p>
          <a:endParaRPr lang="en-US"/>
        </a:p>
      </dgm:t>
    </dgm:pt>
    <dgm:pt modelId="{F8856F24-0B1D-4FF4-BF96-DDCA19C65BF5}" type="sibTrans" cxnId="{88E1C780-F797-4160-96F4-1D318BC3516D}">
      <dgm:prSet/>
      <dgm:spPr/>
      <dgm:t>
        <a:bodyPr/>
        <a:lstStyle/>
        <a:p>
          <a:endParaRPr lang="en-US"/>
        </a:p>
      </dgm:t>
    </dgm:pt>
    <dgm:pt modelId="{7E12F165-8718-40F7-BB5E-A6CDDC572FD9}">
      <dgm:prSet/>
      <dgm:spPr/>
      <dgm:t>
        <a:bodyPr/>
        <a:lstStyle/>
        <a:p>
          <a:pPr rtl="0"/>
          <a:r>
            <a:rPr lang="en-US" dirty="0"/>
            <a:t>Total number of disciplinary removals</a:t>
          </a:r>
        </a:p>
      </dgm:t>
    </dgm:pt>
    <dgm:pt modelId="{ADE3ED8E-6C47-4645-8A52-B885AACC628F}" type="parTrans" cxnId="{F9B40EB4-04F5-4D36-846C-CDFE2D21420A}">
      <dgm:prSet/>
      <dgm:spPr/>
      <dgm:t>
        <a:bodyPr/>
        <a:lstStyle/>
        <a:p>
          <a:endParaRPr lang="en-US"/>
        </a:p>
      </dgm:t>
    </dgm:pt>
    <dgm:pt modelId="{5C16A172-3031-4D30-8EC8-A3481FD71B1E}" type="sibTrans" cxnId="{F9B40EB4-04F5-4D36-846C-CDFE2D21420A}">
      <dgm:prSet/>
      <dgm:spPr/>
      <dgm:t>
        <a:bodyPr/>
        <a:lstStyle/>
        <a:p>
          <a:endParaRPr lang="en-US"/>
        </a:p>
      </dgm:t>
    </dgm:pt>
    <dgm:pt modelId="{AA6AB3D0-3779-4D89-BB4E-F7E5A48BDE4F}" type="pres">
      <dgm:prSet presAssocID="{FDCA04F8-26A6-4184-A1DB-A7947A30D9BE}" presName="Name0" presStyleCnt="0">
        <dgm:presLayoutVars>
          <dgm:dir/>
          <dgm:animLvl val="lvl"/>
          <dgm:resizeHandles val="exact"/>
        </dgm:presLayoutVars>
      </dgm:prSet>
      <dgm:spPr/>
      <dgm:t>
        <a:bodyPr/>
        <a:lstStyle/>
        <a:p>
          <a:endParaRPr lang="en-US"/>
        </a:p>
      </dgm:t>
    </dgm:pt>
    <dgm:pt modelId="{A8E7DDA7-7675-4C90-A4B4-7FAF402992FD}" type="pres">
      <dgm:prSet presAssocID="{EFB6325B-9B7D-4D63-8A69-46AA79D40531}" presName="linNode" presStyleCnt="0"/>
      <dgm:spPr/>
    </dgm:pt>
    <dgm:pt modelId="{C0483029-267E-44B6-9577-18C9E7176B25}" type="pres">
      <dgm:prSet presAssocID="{EFB6325B-9B7D-4D63-8A69-46AA79D40531}" presName="parentText" presStyleLbl="node1" presStyleIdx="0" presStyleCnt="1" custScaleX="93797">
        <dgm:presLayoutVars>
          <dgm:chMax val="1"/>
          <dgm:bulletEnabled val="1"/>
        </dgm:presLayoutVars>
      </dgm:prSet>
      <dgm:spPr/>
      <dgm:t>
        <a:bodyPr/>
        <a:lstStyle/>
        <a:p>
          <a:endParaRPr lang="en-US"/>
        </a:p>
      </dgm:t>
    </dgm:pt>
    <dgm:pt modelId="{681E728F-4876-46B4-9409-3AE65D68F5DD}" type="pres">
      <dgm:prSet presAssocID="{EFB6325B-9B7D-4D63-8A69-46AA79D40531}" presName="descendantText" presStyleLbl="alignAccFollowNode1" presStyleIdx="0" presStyleCnt="1" custScaleX="120913" custScaleY="108826">
        <dgm:presLayoutVars>
          <dgm:bulletEnabled val="1"/>
        </dgm:presLayoutVars>
      </dgm:prSet>
      <dgm:spPr/>
      <dgm:t>
        <a:bodyPr/>
        <a:lstStyle/>
        <a:p>
          <a:endParaRPr lang="en-US"/>
        </a:p>
      </dgm:t>
    </dgm:pt>
  </dgm:ptLst>
  <dgm:cxnLst>
    <dgm:cxn modelId="{C2D85E93-6FFB-4185-9419-36C34A16F7D1}" type="presOf" srcId="{B4B1260A-CA29-4617-9940-7D4FCDD03BBC}" destId="{681E728F-4876-46B4-9409-3AE65D68F5DD}" srcOrd="0" destOrd="2" presId="urn:microsoft.com/office/officeart/2005/8/layout/vList5"/>
    <dgm:cxn modelId="{8D32210B-1B7F-4730-8ED9-06032490F140}" srcId="{189B46B2-8DA6-4B6B-9E50-1CEEF69FE168}" destId="{171F8CB0-71D8-4897-A7F0-CD6BCA02C539}" srcOrd="0" destOrd="0" parTransId="{219B3B54-C640-4AA6-9351-14234026C420}" sibTransId="{10B42224-FEAC-4F13-8A2B-7F0C08DC5029}"/>
    <dgm:cxn modelId="{D9F2D757-5648-4F61-9353-24F62D2519D8}" type="presOf" srcId="{C05A527D-16AF-4EAB-9398-9008BE841F15}" destId="{681E728F-4876-46B4-9409-3AE65D68F5DD}" srcOrd="0" destOrd="3" presId="urn:microsoft.com/office/officeart/2005/8/layout/vList5"/>
    <dgm:cxn modelId="{F2A67999-2E6E-4769-AB11-94CE3C83F710}" type="presOf" srcId="{189B46B2-8DA6-4B6B-9E50-1CEEF69FE168}" destId="{681E728F-4876-46B4-9409-3AE65D68F5DD}" srcOrd="0" destOrd="0" presId="urn:microsoft.com/office/officeart/2005/8/layout/vList5"/>
    <dgm:cxn modelId="{88E1C780-F797-4160-96F4-1D318BC3516D}" srcId="{189B46B2-8DA6-4B6B-9E50-1CEEF69FE168}" destId="{29A6266A-B1B8-40D7-A270-A177793E9281}" srcOrd="3" destOrd="0" parTransId="{A8A72A45-5177-4EDA-80D9-726217CFC7C2}" sibTransId="{F8856F24-0B1D-4FF4-BF96-DDCA19C65BF5}"/>
    <dgm:cxn modelId="{F5D0752D-DD28-4183-9B3D-F300878BF085}" type="presOf" srcId="{29A6266A-B1B8-40D7-A270-A177793E9281}" destId="{681E728F-4876-46B4-9409-3AE65D68F5DD}" srcOrd="0" destOrd="4" presId="urn:microsoft.com/office/officeart/2005/8/layout/vList5"/>
    <dgm:cxn modelId="{31073E4F-89F7-4E9D-AF30-652B5CC1E8B2}" type="presOf" srcId="{171F8CB0-71D8-4897-A7F0-CD6BCA02C539}" destId="{681E728F-4876-46B4-9409-3AE65D68F5DD}" srcOrd="0" destOrd="1" presId="urn:microsoft.com/office/officeart/2005/8/layout/vList5"/>
    <dgm:cxn modelId="{7E6D44AB-8BA5-471C-83F2-97849AF0629E}" srcId="{FDCA04F8-26A6-4184-A1DB-A7947A30D9BE}" destId="{EFB6325B-9B7D-4D63-8A69-46AA79D40531}" srcOrd="0" destOrd="0" parTransId="{BB6274E3-847D-4C03-AF24-152E369D964A}" sibTransId="{A8D67BA2-6FAD-4242-B7F1-5ABDFE2EEC6B}"/>
    <dgm:cxn modelId="{1CDDDCE8-369D-4929-8030-FE53EE7D239B}" type="presOf" srcId="{EFB6325B-9B7D-4D63-8A69-46AA79D40531}" destId="{C0483029-267E-44B6-9577-18C9E7176B25}" srcOrd="0" destOrd="0" presId="urn:microsoft.com/office/officeart/2005/8/layout/vList5"/>
    <dgm:cxn modelId="{7B59FA23-A641-4DFD-9C97-40311FFB61E1}" srcId="{189B46B2-8DA6-4B6B-9E50-1CEEF69FE168}" destId="{B4B1260A-CA29-4617-9940-7D4FCDD03BBC}" srcOrd="1" destOrd="0" parTransId="{F2741A23-B7E0-4C45-B628-53FAF9102265}" sibTransId="{A4343450-9AA0-4A15-A7C3-976016ED980B}"/>
    <dgm:cxn modelId="{247000A7-BAE8-4601-A00D-4BDF7D879EDF}" srcId="{189B46B2-8DA6-4B6B-9E50-1CEEF69FE168}" destId="{C05A527D-16AF-4EAB-9398-9008BE841F15}" srcOrd="2" destOrd="0" parTransId="{2F174126-DCF6-47C3-8FDD-7782C3A354FE}" sibTransId="{0E1BB241-7EC7-419F-B638-80A904795F39}"/>
    <dgm:cxn modelId="{0AD56D23-88AA-4755-94D9-D4C474842795}" srcId="{EFB6325B-9B7D-4D63-8A69-46AA79D40531}" destId="{189B46B2-8DA6-4B6B-9E50-1CEEF69FE168}" srcOrd="0" destOrd="0" parTransId="{5C3B8873-EF9A-4C72-ACE8-6E1481E69D68}" sibTransId="{E0D89D35-4553-411B-86A4-C0FABE8A7B37}"/>
    <dgm:cxn modelId="{51933BDA-89FF-43A7-9D91-04823C1FA51B}" type="presOf" srcId="{FDCA04F8-26A6-4184-A1DB-A7947A30D9BE}" destId="{AA6AB3D0-3779-4D89-BB4E-F7E5A48BDE4F}" srcOrd="0" destOrd="0" presId="urn:microsoft.com/office/officeart/2005/8/layout/vList5"/>
    <dgm:cxn modelId="{7F463542-BCCE-4F6D-B486-AB3E773E0D5C}" type="presOf" srcId="{7E12F165-8718-40F7-BB5E-A6CDDC572FD9}" destId="{681E728F-4876-46B4-9409-3AE65D68F5DD}" srcOrd="0" destOrd="5" presId="urn:microsoft.com/office/officeart/2005/8/layout/vList5"/>
    <dgm:cxn modelId="{F9B40EB4-04F5-4D36-846C-CDFE2D21420A}" srcId="{189B46B2-8DA6-4B6B-9E50-1CEEF69FE168}" destId="{7E12F165-8718-40F7-BB5E-A6CDDC572FD9}" srcOrd="4" destOrd="0" parTransId="{ADE3ED8E-6C47-4645-8A52-B885AACC628F}" sibTransId="{5C16A172-3031-4D30-8EC8-A3481FD71B1E}"/>
    <dgm:cxn modelId="{8C8169C0-4A6F-4CC2-9919-8BB42D532D86}" type="presParOf" srcId="{AA6AB3D0-3779-4D89-BB4E-F7E5A48BDE4F}" destId="{A8E7DDA7-7675-4C90-A4B4-7FAF402992FD}" srcOrd="0" destOrd="0" presId="urn:microsoft.com/office/officeart/2005/8/layout/vList5"/>
    <dgm:cxn modelId="{865D5BCC-6E45-4D5C-B5A9-992EA289CC8E}" type="presParOf" srcId="{A8E7DDA7-7675-4C90-A4B4-7FAF402992FD}" destId="{C0483029-267E-44B6-9577-18C9E7176B25}" srcOrd="0" destOrd="0" presId="urn:microsoft.com/office/officeart/2005/8/layout/vList5"/>
    <dgm:cxn modelId="{F064E65A-35F3-466C-A664-B2DC7D5BE949}" type="presParOf" srcId="{A8E7DDA7-7675-4C90-A4B4-7FAF402992FD}" destId="{681E728F-4876-46B4-9409-3AE65D68F5D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C056E7-5B24-4FD7-B468-7396E4567EBB}"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6C6E05C1-A92F-4B37-A763-139C19AE9A65}">
      <dgm:prSet/>
      <dgm:spPr/>
      <dgm:t>
        <a:bodyPr/>
        <a:lstStyle/>
        <a:p>
          <a:pPr rtl="0"/>
          <a:r>
            <a:rPr lang="en-US" dirty="0"/>
            <a:t>States can choose:</a:t>
          </a:r>
        </a:p>
      </dgm:t>
    </dgm:pt>
    <dgm:pt modelId="{07E9631D-FF43-4972-8B3D-88040863A3DE}" type="parTrans" cxnId="{D9119347-6890-4C49-9A06-262D7310E203}">
      <dgm:prSet/>
      <dgm:spPr/>
      <dgm:t>
        <a:bodyPr/>
        <a:lstStyle/>
        <a:p>
          <a:endParaRPr lang="en-US"/>
        </a:p>
      </dgm:t>
    </dgm:pt>
    <dgm:pt modelId="{EFCDB993-0460-407A-B1D4-25988A92ABEF}" type="sibTrans" cxnId="{D9119347-6890-4C49-9A06-262D7310E203}">
      <dgm:prSet/>
      <dgm:spPr/>
      <dgm:t>
        <a:bodyPr/>
        <a:lstStyle/>
        <a:p>
          <a:endParaRPr lang="en-US"/>
        </a:p>
      </dgm:t>
    </dgm:pt>
    <dgm:pt modelId="{88C0A430-C196-455B-ABA9-5A5BC02681DF}">
      <dgm:prSet/>
      <dgm:spPr/>
      <dgm:t>
        <a:bodyPr/>
        <a:lstStyle/>
        <a:p>
          <a:pPr rtl="0"/>
          <a:r>
            <a:rPr lang="en-US" dirty="0"/>
            <a:t>Calculation methodology;</a:t>
          </a:r>
        </a:p>
      </dgm:t>
    </dgm:pt>
    <dgm:pt modelId="{0364DAE9-E80D-41A9-8E71-F14DB1503A6B}" type="parTrans" cxnId="{58D75F46-93BF-49A5-93A9-2EBD90833991}">
      <dgm:prSet/>
      <dgm:spPr/>
      <dgm:t>
        <a:bodyPr/>
        <a:lstStyle/>
        <a:p>
          <a:endParaRPr lang="en-US"/>
        </a:p>
      </dgm:t>
    </dgm:pt>
    <dgm:pt modelId="{478025A1-7C7B-4ACE-B7AD-5584BD3F74DC}" type="sibTrans" cxnId="{58D75F46-93BF-49A5-93A9-2EBD90833991}">
      <dgm:prSet/>
      <dgm:spPr/>
      <dgm:t>
        <a:bodyPr/>
        <a:lstStyle/>
        <a:p>
          <a:endParaRPr lang="en-US"/>
        </a:p>
      </dgm:t>
    </dgm:pt>
    <dgm:pt modelId="{EE924BFF-09A0-4564-9940-5EEE4B14EAF9}">
      <dgm:prSet/>
      <dgm:spPr/>
      <dgm:t>
        <a:bodyPr/>
        <a:lstStyle/>
        <a:p>
          <a:pPr rtl="0"/>
          <a:r>
            <a:rPr lang="en-US" dirty="0"/>
            <a:t>Definition of significant disproportionality;</a:t>
          </a:r>
        </a:p>
      </dgm:t>
    </dgm:pt>
    <dgm:pt modelId="{9500CE4D-B9F3-413C-A304-1483A9CBB749}" type="parTrans" cxnId="{E0E17C69-56E9-420C-B14E-1E10880CB61D}">
      <dgm:prSet/>
      <dgm:spPr/>
      <dgm:t>
        <a:bodyPr/>
        <a:lstStyle/>
        <a:p>
          <a:endParaRPr lang="en-US"/>
        </a:p>
      </dgm:t>
    </dgm:pt>
    <dgm:pt modelId="{DC758F5D-D929-4B0C-9A0B-3374186A4E02}" type="sibTrans" cxnId="{E0E17C69-56E9-420C-B14E-1E10880CB61D}">
      <dgm:prSet/>
      <dgm:spPr/>
      <dgm:t>
        <a:bodyPr/>
        <a:lstStyle/>
        <a:p>
          <a:endParaRPr lang="en-US"/>
        </a:p>
      </dgm:t>
    </dgm:pt>
    <dgm:pt modelId="{FFDBBD1B-26F6-401E-86F6-654ADC724129}">
      <dgm:prSet/>
      <dgm:spPr/>
      <dgm:t>
        <a:bodyPr/>
        <a:lstStyle/>
        <a:p>
          <a:pPr rtl="0"/>
          <a:r>
            <a:rPr lang="en-US" dirty="0"/>
            <a:t>Minimum cell size requirements; </a:t>
          </a:r>
        </a:p>
      </dgm:t>
    </dgm:pt>
    <dgm:pt modelId="{F86493D9-A73D-4120-A317-7D32A0777111}" type="parTrans" cxnId="{0D27731F-7333-47F8-B5AD-749C6DDCE0EC}">
      <dgm:prSet/>
      <dgm:spPr/>
      <dgm:t>
        <a:bodyPr/>
        <a:lstStyle/>
        <a:p>
          <a:endParaRPr lang="en-US"/>
        </a:p>
      </dgm:t>
    </dgm:pt>
    <dgm:pt modelId="{8E5585FB-8505-4390-B912-59867ADBB74D}" type="sibTrans" cxnId="{0D27731F-7333-47F8-B5AD-749C6DDCE0EC}">
      <dgm:prSet/>
      <dgm:spPr/>
      <dgm:t>
        <a:bodyPr/>
        <a:lstStyle/>
        <a:p>
          <a:endParaRPr lang="en-US"/>
        </a:p>
      </dgm:t>
    </dgm:pt>
    <dgm:pt modelId="{134E2051-0D44-436D-9FAC-A3D15A981C6A}">
      <dgm:prSet/>
      <dgm:spPr/>
      <dgm:t>
        <a:bodyPr/>
        <a:lstStyle/>
        <a:p>
          <a:pPr rtl="0"/>
          <a:r>
            <a:rPr lang="en-US" dirty="0"/>
            <a:t>To use multiple years of data.</a:t>
          </a:r>
        </a:p>
      </dgm:t>
    </dgm:pt>
    <dgm:pt modelId="{F4F09960-502B-4907-8EEE-66187266901E}" type="parTrans" cxnId="{AFAB9DC1-1D53-4BC6-9037-86B7D201DD85}">
      <dgm:prSet/>
      <dgm:spPr/>
      <dgm:t>
        <a:bodyPr/>
        <a:lstStyle/>
        <a:p>
          <a:endParaRPr lang="en-US"/>
        </a:p>
      </dgm:t>
    </dgm:pt>
    <dgm:pt modelId="{E9FF0624-2FA3-42B3-A482-D4EB869DF5F7}" type="sibTrans" cxnId="{AFAB9DC1-1D53-4BC6-9037-86B7D201DD85}">
      <dgm:prSet/>
      <dgm:spPr/>
      <dgm:t>
        <a:bodyPr/>
        <a:lstStyle/>
        <a:p>
          <a:endParaRPr lang="en-US"/>
        </a:p>
      </dgm:t>
    </dgm:pt>
    <dgm:pt modelId="{C6A16883-8206-42C3-815A-48C0D0CA7384}" type="pres">
      <dgm:prSet presAssocID="{64C056E7-5B24-4FD7-B468-7396E4567EBB}" presName="Name0" presStyleCnt="0">
        <dgm:presLayoutVars>
          <dgm:dir/>
          <dgm:animLvl val="lvl"/>
          <dgm:resizeHandles val="exact"/>
        </dgm:presLayoutVars>
      </dgm:prSet>
      <dgm:spPr/>
      <dgm:t>
        <a:bodyPr/>
        <a:lstStyle/>
        <a:p>
          <a:endParaRPr lang="en-US"/>
        </a:p>
      </dgm:t>
    </dgm:pt>
    <dgm:pt modelId="{CDA21214-DCDC-4CF1-8E92-2856E5E587A9}" type="pres">
      <dgm:prSet presAssocID="{6C6E05C1-A92F-4B37-A763-139C19AE9A65}" presName="linNode" presStyleCnt="0"/>
      <dgm:spPr/>
    </dgm:pt>
    <dgm:pt modelId="{34EAAEEE-305B-4E0A-B74F-9DA958B56246}" type="pres">
      <dgm:prSet presAssocID="{6C6E05C1-A92F-4B37-A763-139C19AE9A65}" presName="parentText" presStyleLbl="node1" presStyleIdx="0" presStyleCnt="1">
        <dgm:presLayoutVars>
          <dgm:chMax val="1"/>
          <dgm:bulletEnabled val="1"/>
        </dgm:presLayoutVars>
      </dgm:prSet>
      <dgm:spPr/>
      <dgm:t>
        <a:bodyPr/>
        <a:lstStyle/>
        <a:p>
          <a:endParaRPr lang="en-US"/>
        </a:p>
      </dgm:t>
    </dgm:pt>
    <dgm:pt modelId="{318F2D0B-F40A-4BE9-94CE-71C95D5B33E8}" type="pres">
      <dgm:prSet presAssocID="{6C6E05C1-A92F-4B37-A763-139C19AE9A65}" presName="descendantText" presStyleLbl="alignAccFollowNode1" presStyleIdx="0" presStyleCnt="1" custLinFactNeighborX="3537" custLinFactNeighborY="-519">
        <dgm:presLayoutVars>
          <dgm:bulletEnabled val="1"/>
        </dgm:presLayoutVars>
      </dgm:prSet>
      <dgm:spPr/>
      <dgm:t>
        <a:bodyPr/>
        <a:lstStyle/>
        <a:p>
          <a:endParaRPr lang="en-US"/>
        </a:p>
      </dgm:t>
    </dgm:pt>
  </dgm:ptLst>
  <dgm:cxnLst>
    <dgm:cxn modelId="{58D75F46-93BF-49A5-93A9-2EBD90833991}" srcId="{6C6E05C1-A92F-4B37-A763-139C19AE9A65}" destId="{88C0A430-C196-455B-ABA9-5A5BC02681DF}" srcOrd="0" destOrd="0" parTransId="{0364DAE9-E80D-41A9-8E71-F14DB1503A6B}" sibTransId="{478025A1-7C7B-4ACE-B7AD-5584BD3F74DC}"/>
    <dgm:cxn modelId="{56928AE5-47B1-4460-9FAA-16683158CEC1}" type="presOf" srcId="{88C0A430-C196-455B-ABA9-5A5BC02681DF}" destId="{318F2D0B-F40A-4BE9-94CE-71C95D5B33E8}" srcOrd="0" destOrd="0" presId="urn:microsoft.com/office/officeart/2005/8/layout/vList5"/>
    <dgm:cxn modelId="{C147D39D-7915-4C8D-9566-ED7E2C3316BB}" type="presOf" srcId="{64C056E7-5B24-4FD7-B468-7396E4567EBB}" destId="{C6A16883-8206-42C3-815A-48C0D0CA7384}" srcOrd="0" destOrd="0" presId="urn:microsoft.com/office/officeart/2005/8/layout/vList5"/>
    <dgm:cxn modelId="{D9119347-6890-4C49-9A06-262D7310E203}" srcId="{64C056E7-5B24-4FD7-B468-7396E4567EBB}" destId="{6C6E05C1-A92F-4B37-A763-139C19AE9A65}" srcOrd="0" destOrd="0" parTransId="{07E9631D-FF43-4972-8B3D-88040863A3DE}" sibTransId="{EFCDB993-0460-407A-B1D4-25988A92ABEF}"/>
    <dgm:cxn modelId="{1510FECB-2D9B-43C1-8246-C915745F7C00}" type="presOf" srcId="{FFDBBD1B-26F6-401E-86F6-654ADC724129}" destId="{318F2D0B-F40A-4BE9-94CE-71C95D5B33E8}" srcOrd="0" destOrd="2" presId="urn:microsoft.com/office/officeart/2005/8/layout/vList5"/>
    <dgm:cxn modelId="{AFAB9DC1-1D53-4BC6-9037-86B7D201DD85}" srcId="{6C6E05C1-A92F-4B37-A763-139C19AE9A65}" destId="{134E2051-0D44-436D-9FAC-A3D15A981C6A}" srcOrd="3" destOrd="0" parTransId="{F4F09960-502B-4907-8EEE-66187266901E}" sibTransId="{E9FF0624-2FA3-42B3-A482-D4EB869DF5F7}"/>
    <dgm:cxn modelId="{24B90E8B-DBD6-4F8E-A942-AA0FD12ACB23}" type="presOf" srcId="{134E2051-0D44-436D-9FAC-A3D15A981C6A}" destId="{318F2D0B-F40A-4BE9-94CE-71C95D5B33E8}" srcOrd="0" destOrd="3" presId="urn:microsoft.com/office/officeart/2005/8/layout/vList5"/>
    <dgm:cxn modelId="{E0E17C69-56E9-420C-B14E-1E10880CB61D}" srcId="{6C6E05C1-A92F-4B37-A763-139C19AE9A65}" destId="{EE924BFF-09A0-4564-9940-5EEE4B14EAF9}" srcOrd="1" destOrd="0" parTransId="{9500CE4D-B9F3-413C-A304-1483A9CBB749}" sibTransId="{DC758F5D-D929-4B0C-9A0B-3374186A4E02}"/>
    <dgm:cxn modelId="{4EBA1337-1363-430F-BD82-F502906D6784}" type="presOf" srcId="{6C6E05C1-A92F-4B37-A763-139C19AE9A65}" destId="{34EAAEEE-305B-4E0A-B74F-9DA958B56246}" srcOrd="0" destOrd="0" presId="urn:microsoft.com/office/officeart/2005/8/layout/vList5"/>
    <dgm:cxn modelId="{0D27731F-7333-47F8-B5AD-749C6DDCE0EC}" srcId="{6C6E05C1-A92F-4B37-A763-139C19AE9A65}" destId="{FFDBBD1B-26F6-401E-86F6-654ADC724129}" srcOrd="2" destOrd="0" parTransId="{F86493D9-A73D-4120-A317-7D32A0777111}" sibTransId="{8E5585FB-8505-4390-B912-59867ADBB74D}"/>
    <dgm:cxn modelId="{A8E2A296-EAE7-4EC4-9D4F-D65B3F1F7BE8}" type="presOf" srcId="{EE924BFF-09A0-4564-9940-5EEE4B14EAF9}" destId="{318F2D0B-F40A-4BE9-94CE-71C95D5B33E8}" srcOrd="0" destOrd="1" presId="urn:microsoft.com/office/officeart/2005/8/layout/vList5"/>
    <dgm:cxn modelId="{B4FE0CDB-7284-4CC9-8896-B783831253BF}" type="presParOf" srcId="{C6A16883-8206-42C3-815A-48C0D0CA7384}" destId="{CDA21214-DCDC-4CF1-8E92-2856E5E587A9}" srcOrd="0" destOrd="0" presId="urn:microsoft.com/office/officeart/2005/8/layout/vList5"/>
    <dgm:cxn modelId="{8D56C604-EB2B-4998-A515-D2B0CF6D97F4}" type="presParOf" srcId="{CDA21214-DCDC-4CF1-8E92-2856E5E587A9}" destId="{34EAAEEE-305B-4E0A-B74F-9DA958B56246}" srcOrd="0" destOrd="0" presId="urn:microsoft.com/office/officeart/2005/8/layout/vList5"/>
    <dgm:cxn modelId="{11335F5B-A6F0-437F-91E6-7B1001A48A38}" type="presParOf" srcId="{CDA21214-DCDC-4CF1-8E92-2856E5E587A9}" destId="{318F2D0B-F40A-4BE9-94CE-71C95D5B33E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E728F-4876-46B4-9409-3AE65D68F5DD}">
      <dsp:nvSpPr>
        <dsp:cNvPr id="0" name=""/>
        <dsp:cNvSpPr/>
      </dsp:nvSpPr>
      <dsp:spPr>
        <a:xfrm rot="5400000">
          <a:off x="3367225" y="-520208"/>
          <a:ext cx="4155945" cy="5814029"/>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a:t>For example:</a:t>
          </a:r>
        </a:p>
        <a:p>
          <a:pPr marL="457200" lvl="2" indent="-228600" algn="l" defTabSz="977900" rtl="0">
            <a:lnSpc>
              <a:spcPct val="90000"/>
            </a:lnSpc>
            <a:spcBef>
              <a:spcPct val="0"/>
            </a:spcBef>
            <a:spcAft>
              <a:spcPct val="15000"/>
            </a:spcAft>
            <a:buChar char="••"/>
          </a:pPr>
          <a:r>
            <a:rPr lang="en-US" sz="2200" kern="1200" dirty="0"/>
            <a:t>Number of out-of-school suspensions/ expulsions of 10 days or less</a:t>
          </a:r>
        </a:p>
        <a:p>
          <a:pPr marL="457200" lvl="2" indent="-228600" algn="l" defTabSz="977900" rtl="0">
            <a:lnSpc>
              <a:spcPct val="90000"/>
            </a:lnSpc>
            <a:spcBef>
              <a:spcPct val="0"/>
            </a:spcBef>
            <a:spcAft>
              <a:spcPct val="15000"/>
            </a:spcAft>
            <a:buChar char="••"/>
          </a:pPr>
          <a:r>
            <a:rPr lang="en-US" sz="2200" kern="1200" dirty="0"/>
            <a:t>Number of out-of-school suspensions (including expulsions) of greater than 10 days</a:t>
          </a:r>
        </a:p>
        <a:p>
          <a:pPr marL="457200" lvl="2" indent="-228600" algn="l" defTabSz="977900" rtl="0">
            <a:lnSpc>
              <a:spcPct val="90000"/>
            </a:lnSpc>
            <a:spcBef>
              <a:spcPct val="0"/>
            </a:spcBef>
            <a:spcAft>
              <a:spcPct val="15000"/>
            </a:spcAft>
            <a:buChar char="••"/>
          </a:pPr>
          <a:r>
            <a:rPr lang="en-US" sz="2200" kern="1200" dirty="0"/>
            <a:t>Number of in-school suspensions of 10 days or less</a:t>
          </a:r>
        </a:p>
        <a:p>
          <a:pPr marL="457200" lvl="2" indent="-228600" algn="l" defTabSz="977900" rtl="0">
            <a:lnSpc>
              <a:spcPct val="90000"/>
            </a:lnSpc>
            <a:spcBef>
              <a:spcPct val="0"/>
            </a:spcBef>
            <a:spcAft>
              <a:spcPct val="15000"/>
            </a:spcAft>
            <a:buChar char="••"/>
          </a:pPr>
          <a:r>
            <a:rPr lang="en-US" sz="2200" kern="1200" dirty="0"/>
            <a:t>Number of in-school suspensions of greater than 10 days</a:t>
          </a:r>
        </a:p>
        <a:p>
          <a:pPr marL="457200" lvl="2" indent="-228600" algn="l" defTabSz="977900" rtl="0">
            <a:lnSpc>
              <a:spcPct val="90000"/>
            </a:lnSpc>
            <a:spcBef>
              <a:spcPct val="0"/>
            </a:spcBef>
            <a:spcAft>
              <a:spcPct val="15000"/>
            </a:spcAft>
            <a:buChar char="••"/>
          </a:pPr>
          <a:r>
            <a:rPr lang="en-US" sz="2200" kern="1200" dirty="0"/>
            <a:t>Total number of disciplinary removals</a:t>
          </a:r>
        </a:p>
      </dsp:txBody>
      <dsp:txXfrm rot="-5400000">
        <a:off x="2538184" y="511710"/>
        <a:ext cx="5611152" cy="3750191"/>
      </dsp:txXfrm>
    </dsp:sp>
    <dsp:sp modelId="{C0483029-267E-44B6-9577-18C9E7176B25}">
      <dsp:nvSpPr>
        <dsp:cNvPr id="0" name=""/>
        <dsp:cNvSpPr/>
      </dsp:nvSpPr>
      <dsp:spPr>
        <a:xfrm>
          <a:off x="1211" y="0"/>
          <a:ext cx="2536972" cy="4773613"/>
        </a:xfrm>
        <a:prstGeom prst="roundRect">
          <a:avLst/>
        </a:prstGeom>
        <a:solidFill>
          <a:schemeClr val="accent1">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a:t>Disciplinary Actions: </a:t>
          </a:r>
          <a:r>
            <a:rPr lang="en-US" sz="2400" kern="1200" dirty="0"/>
            <a:t>Must consider all three areas (incidence, duration, type) </a:t>
          </a:r>
        </a:p>
      </dsp:txBody>
      <dsp:txXfrm>
        <a:off x="125056" y="123845"/>
        <a:ext cx="2289282" cy="4525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F2D0B-F40A-4BE9-94CE-71C95D5B33E8}">
      <dsp:nvSpPr>
        <dsp:cNvPr id="0" name=""/>
        <dsp:cNvSpPr/>
      </dsp:nvSpPr>
      <dsp:spPr>
        <a:xfrm rot="5400000">
          <a:off x="3760647" y="-358173"/>
          <a:ext cx="3670960" cy="5266944"/>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rtl="0">
            <a:lnSpc>
              <a:spcPct val="90000"/>
            </a:lnSpc>
            <a:spcBef>
              <a:spcPct val="0"/>
            </a:spcBef>
            <a:spcAft>
              <a:spcPct val="15000"/>
            </a:spcAft>
            <a:buChar char="••"/>
          </a:pPr>
          <a:r>
            <a:rPr lang="en-US" sz="3100" kern="1200" dirty="0"/>
            <a:t>Calculation methodology;</a:t>
          </a:r>
        </a:p>
        <a:p>
          <a:pPr marL="285750" lvl="1" indent="-285750" algn="l" defTabSz="1377950" rtl="0">
            <a:lnSpc>
              <a:spcPct val="90000"/>
            </a:lnSpc>
            <a:spcBef>
              <a:spcPct val="0"/>
            </a:spcBef>
            <a:spcAft>
              <a:spcPct val="15000"/>
            </a:spcAft>
            <a:buChar char="••"/>
          </a:pPr>
          <a:r>
            <a:rPr lang="en-US" sz="3100" kern="1200" dirty="0"/>
            <a:t>Definition of significant disproportionality;</a:t>
          </a:r>
        </a:p>
        <a:p>
          <a:pPr marL="285750" lvl="1" indent="-285750" algn="l" defTabSz="1377950" rtl="0">
            <a:lnSpc>
              <a:spcPct val="90000"/>
            </a:lnSpc>
            <a:spcBef>
              <a:spcPct val="0"/>
            </a:spcBef>
            <a:spcAft>
              <a:spcPct val="15000"/>
            </a:spcAft>
            <a:buChar char="••"/>
          </a:pPr>
          <a:r>
            <a:rPr lang="en-US" sz="3100" kern="1200" dirty="0"/>
            <a:t>Minimum cell size requirements; </a:t>
          </a:r>
        </a:p>
        <a:p>
          <a:pPr marL="285750" lvl="1" indent="-285750" algn="l" defTabSz="1377950" rtl="0">
            <a:lnSpc>
              <a:spcPct val="90000"/>
            </a:lnSpc>
            <a:spcBef>
              <a:spcPct val="0"/>
            </a:spcBef>
            <a:spcAft>
              <a:spcPct val="15000"/>
            </a:spcAft>
            <a:buChar char="••"/>
          </a:pPr>
          <a:r>
            <a:rPr lang="en-US" sz="3100" kern="1200" dirty="0"/>
            <a:t>To use multiple years of data.</a:t>
          </a:r>
        </a:p>
      </dsp:txBody>
      <dsp:txXfrm rot="-5400000">
        <a:off x="2962656" y="619019"/>
        <a:ext cx="5087743" cy="3312558"/>
      </dsp:txXfrm>
    </dsp:sp>
    <dsp:sp modelId="{34EAAEEE-305B-4E0A-B74F-9DA958B56246}">
      <dsp:nvSpPr>
        <dsp:cNvPr id="0" name=""/>
        <dsp:cNvSpPr/>
      </dsp:nvSpPr>
      <dsp:spPr>
        <a:xfrm>
          <a:off x="0" y="0"/>
          <a:ext cx="2962656" cy="458870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rtl="0">
            <a:lnSpc>
              <a:spcPct val="90000"/>
            </a:lnSpc>
            <a:spcBef>
              <a:spcPct val="0"/>
            </a:spcBef>
            <a:spcAft>
              <a:spcPct val="35000"/>
            </a:spcAft>
          </a:pPr>
          <a:r>
            <a:rPr lang="en-US" sz="5100" kern="1200" dirty="0"/>
            <a:t>States can choose:</a:t>
          </a:r>
        </a:p>
      </dsp:txBody>
      <dsp:txXfrm>
        <a:off x="144625" y="144625"/>
        <a:ext cx="2673406" cy="429945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1DBF0-60E8-45D2-ACD9-8F352258F86F}" type="datetimeFigureOut">
              <a:rPr lang="en-US" smtClean="0"/>
              <a:t>4/14/2017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8DDDC-02EA-4CF4-8D40-E116C580A6D3}" type="slidenum">
              <a:rPr lang="en-US" smtClean="0"/>
              <a:t>‹#›</a:t>
            </a:fld>
            <a:endParaRPr lang="en-US"/>
          </a:p>
        </p:txBody>
      </p:sp>
    </p:spTree>
    <p:extLst>
      <p:ext uri="{BB962C8B-B14F-4D97-AF65-F5344CB8AC3E}">
        <p14:creationId xmlns:p14="http://schemas.microsoft.com/office/powerpoint/2010/main" val="389763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6857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12599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68021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7871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16148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59989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46848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60333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0225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29558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6763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63523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44514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1332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13938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9054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custDataLst>
              <p:tags r:id="rId1"/>
            </p:custDataLst>
          </p:nvPr>
        </p:nvSpPr>
        <p:spPr>
          <a:xfrm>
            <a:off x="0" y="0"/>
            <a:ext cx="3810000" cy="1270000"/>
          </a:xfrm>
          <a:prstGeom prst="rect">
            <a:avLst/>
          </a:prstGeom>
          <a:noFill/>
        </p:spPr>
        <p:txBody>
          <a:bodyPr vert="horz"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5250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3701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55721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32624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60760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5308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45646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53891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23870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4583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43153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33886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24309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41539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42709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2975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1490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33589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97326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75384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61624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469825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44681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730424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920580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827292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211743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9513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88818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17321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469726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731818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86681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495870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178510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110974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655315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92189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45162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029652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798653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243938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60576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951756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618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759678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1973419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146790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3895798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94017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780168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5169221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950655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822038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309678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740898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850404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221836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264633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045622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15523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321658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042824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525798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788935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814881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839779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95349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651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21128"/>
            <a:ext cx="12192000" cy="1647955"/>
          </a:xfrm>
        </p:spPr>
        <p:txBody>
          <a:bodyPr anchor="b"/>
          <a:lstStyle/>
          <a:p>
            <a:r>
              <a:rPr lang="en-US" dirty="0"/>
              <a:t>Click to edit Master title style</a:t>
            </a:r>
          </a:p>
        </p:txBody>
      </p:sp>
      <p:sp>
        <p:nvSpPr>
          <p:cNvPr id="3" name="Subtitle 2"/>
          <p:cNvSpPr>
            <a:spLocks noGrp="1"/>
          </p:cNvSpPr>
          <p:nvPr>
            <p:ph type="subTitle" idx="1"/>
          </p:nvPr>
        </p:nvSpPr>
        <p:spPr>
          <a:xfrm>
            <a:off x="0" y="3869083"/>
            <a:ext cx="12192000" cy="1411152"/>
          </a:xfrm>
        </p:spPr>
        <p:txBody>
          <a:bodyPr anchor="t"/>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7" name="Group 6"/>
          <p:cNvGrpSpPr/>
          <p:nvPr userDrawn="1"/>
        </p:nvGrpSpPr>
        <p:grpSpPr>
          <a:xfrm>
            <a:off x="0" y="0"/>
            <a:ext cx="12192000" cy="534832"/>
            <a:chOff x="0" y="5981700"/>
            <a:chExt cx="9144000" cy="72739"/>
          </a:xfrm>
        </p:grpSpPr>
        <p:sp>
          <p:nvSpPr>
            <p:cNvPr id="8" name="Rectangle 7"/>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pic>
        <p:nvPicPr>
          <p:cNvPr id="12" name="Picture 11" descr="ddo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04598" y="5924871"/>
            <a:ext cx="3477588" cy="866840"/>
          </a:xfrm>
          <a:prstGeom prst="rect">
            <a:avLst/>
          </a:prstGeom>
        </p:spPr>
      </p:pic>
      <p:grpSp>
        <p:nvGrpSpPr>
          <p:cNvPr id="13" name="Group 12"/>
          <p:cNvGrpSpPr/>
          <p:nvPr userDrawn="1"/>
        </p:nvGrpSpPr>
        <p:grpSpPr>
          <a:xfrm>
            <a:off x="0" y="5280235"/>
            <a:ext cx="12192000" cy="534832"/>
            <a:chOff x="0" y="5981700"/>
            <a:chExt cx="9144000" cy="72739"/>
          </a:xfrm>
        </p:grpSpPr>
        <p:sp>
          <p:nvSpPr>
            <p:cNvPr id="14" name="Rectangle 13"/>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pic>
        <p:nvPicPr>
          <p:cNvPr id="18" name="Picture 17" descr="early1.jpg"/>
          <p:cNvPicPr>
            <a:picLocks noChangeAspect="1"/>
          </p:cNvPicPr>
          <p:nvPr userDrawn="1"/>
        </p:nvPicPr>
        <p:blipFill>
          <a:blip r:embed="rId3"/>
          <a:srcRect l="5959" t="11585" b="5626"/>
          <a:stretch>
            <a:fillRect/>
          </a:stretch>
        </p:blipFill>
        <p:spPr>
          <a:xfrm>
            <a:off x="1" y="534834"/>
            <a:ext cx="3040412" cy="1686293"/>
          </a:xfrm>
          <a:prstGeom prst="rect">
            <a:avLst/>
          </a:prstGeom>
        </p:spPr>
      </p:pic>
      <p:pic>
        <p:nvPicPr>
          <p:cNvPr id="19" name="Picture 1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02314" y="534833"/>
            <a:ext cx="3050785" cy="1686295"/>
          </a:xfrm>
          <a:prstGeom prst="rect">
            <a:avLst/>
          </a:prstGeom>
        </p:spPr>
      </p:pic>
      <p:pic>
        <p:nvPicPr>
          <p:cNvPr id="20" name="Picture 19" descr="2013.34.jp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135743" y="534833"/>
            <a:ext cx="3061901" cy="1686295"/>
          </a:xfrm>
          <a:prstGeom prst="rect">
            <a:avLst/>
          </a:prstGeom>
        </p:spPr>
      </p:pic>
      <p:pic>
        <p:nvPicPr>
          <p:cNvPr id="21" name="Picture 20"/>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040412" y="534834"/>
            <a:ext cx="3061901" cy="1686293"/>
          </a:xfrm>
          <a:prstGeom prst="rect">
            <a:avLst/>
          </a:prstGeom>
        </p:spPr>
      </p:pic>
    </p:spTree>
    <p:extLst>
      <p:ext uri="{BB962C8B-B14F-4D97-AF65-F5344CB8AC3E}">
        <p14:creationId xmlns:p14="http://schemas.microsoft.com/office/powerpoint/2010/main" val="67927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859FC5-5A04-4D84-96A2-A1056AA365B5}"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12FEC-6C53-4F9E-85D1-9F3E209E3FCB}" type="slidenum">
              <a:rPr lang="en-US" smtClean="0"/>
              <a:t>‹#›</a:t>
            </a:fld>
            <a:endParaRPr lang="en-US"/>
          </a:p>
        </p:txBody>
      </p:sp>
    </p:spTree>
    <p:extLst>
      <p:ext uri="{BB962C8B-B14F-4D97-AF65-F5344CB8AC3E}">
        <p14:creationId xmlns:p14="http://schemas.microsoft.com/office/powerpoint/2010/main" val="3507323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E3859FC5-5A04-4D84-96A2-A1056AA365B5}" type="datetimeFigureOut">
              <a:rPr lang="en-US" smtClean="0"/>
              <a:t>4/14/2017</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AE12FEC-6C53-4F9E-85D1-9F3E209E3FCB}" type="slidenum">
              <a:rPr lang="en-US" smtClean="0"/>
              <a:t>‹#›</a:t>
            </a:fld>
            <a:endParaRPr lang="en-US"/>
          </a:p>
        </p:txBody>
      </p:sp>
    </p:spTree>
    <p:extLst>
      <p:ext uri="{BB962C8B-B14F-4D97-AF65-F5344CB8AC3E}">
        <p14:creationId xmlns:p14="http://schemas.microsoft.com/office/powerpoint/2010/main" val="1111517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859FC5-5A04-4D84-96A2-A1056AA365B5}"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12FEC-6C53-4F9E-85D1-9F3E209E3FCB}" type="slidenum">
              <a:rPr lang="en-US" smtClean="0"/>
              <a:t>‹#›</a:t>
            </a:fld>
            <a:endParaRPr lang="en-US"/>
          </a:p>
        </p:txBody>
      </p:sp>
    </p:spTree>
    <p:extLst>
      <p:ext uri="{BB962C8B-B14F-4D97-AF65-F5344CB8AC3E}">
        <p14:creationId xmlns:p14="http://schemas.microsoft.com/office/powerpoint/2010/main" val="3525214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859FC5-5A04-4D84-96A2-A1056AA365B5}" type="datetimeFigureOut">
              <a:rPr lang="en-US" smtClean="0"/>
              <a:t>4/14/2017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12FEC-6C53-4F9E-85D1-9F3E209E3FCB}" type="slidenum">
              <a:rPr lang="en-US" smtClean="0"/>
              <a:t>‹#›</a:t>
            </a:fld>
            <a:endParaRPr lang="en-US"/>
          </a:p>
        </p:txBody>
      </p:sp>
    </p:spTree>
    <p:extLst>
      <p:ext uri="{BB962C8B-B14F-4D97-AF65-F5344CB8AC3E}">
        <p14:creationId xmlns:p14="http://schemas.microsoft.com/office/powerpoint/2010/main" val="1649694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859FC5-5A04-4D84-96A2-A1056AA365B5}" type="datetimeFigureOut">
              <a:rPr lang="en-US" smtClean="0"/>
              <a:t>4/14/2017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12FEC-6C53-4F9E-85D1-9F3E209E3FCB}" type="slidenum">
              <a:rPr lang="en-US" smtClean="0"/>
              <a:t>‹#›</a:t>
            </a:fld>
            <a:endParaRPr lang="en-US"/>
          </a:p>
        </p:txBody>
      </p:sp>
    </p:spTree>
    <p:extLst>
      <p:ext uri="{BB962C8B-B14F-4D97-AF65-F5344CB8AC3E}">
        <p14:creationId xmlns:p14="http://schemas.microsoft.com/office/powerpoint/2010/main" val="2231714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59FC5-5A04-4D84-96A2-A1056AA365B5}" type="datetimeFigureOut">
              <a:rPr lang="en-US" smtClean="0"/>
              <a:t>4/14/2017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12FEC-6C53-4F9E-85D1-9F3E209E3FCB}" type="slidenum">
              <a:rPr lang="en-US" smtClean="0"/>
              <a:t>‹#›</a:t>
            </a:fld>
            <a:endParaRPr lang="en-US"/>
          </a:p>
        </p:txBody>
      </p:sp>
    </p:spTree>
    <p:extLst>
      <p:ext uri="{BB962C8B-B14F-4D97-AF65-F5344CB8AC3E}">
        <p14:creationId xmlns:p14="http://schemas.microsoft.com/office/powerpoint/2010/main" val="190136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3859FC5-5A04-4D84-96A2-A1056AA365B5}"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AE12FEC-6C53-4F9E-85D1-9F3E209E3FCB}" type="slidenum">
              <a:rPr lang="en-US" smtClean="0"/>
              <a:t>‹#›</a:t>
            </a:fld>
            <a:endParaRPr lang="en-US"/>
          </a:p>
        </p:txBody>
      </p:sp>
    </p:spTree>
    <p:extLst>
      <p:ext uri="{BB962C8B-B14F-4D97-AF65-F5344CB8AC3E}">
        <p14:creationId xmlns:p14="http://schemas.microsoft.com/office/powerpoint/2010/main" val="145423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3859FC5-5A04-4D84-96A2-A1056AA365B5}" type="datetimeFigureOut">
              <a:rPr lang="en-US" smtClean="0"/>
              <a:t>4/14/2017</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AE12FEC-6C53-4F9E-85D1-9F3E209E3FCB}" type="slidenum">
              <a:rPr lang="en-US" smtClean="0"/>
              <a:t>‹#›</a:t>
            </a:fld>
            <a:endParaRPr lang="en-US"/>
          </a:p>
        </p:txBody>
      </p:sp>
    </p:spTree>
    <p:extLst>
      <p:ext uri="{BB962C8B-B14F-4D97-AF65-F5344CB8AC3E}">
        <p14:creationId xmlns:p14="http://schemas.microsoft.com/office/powerpoint/2010/main" val="2197012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859FC5-5A04-4D84-96A2-A1056AA365B5}"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12FEC-6C53-4F9E-85D1-9F3E209E3FCB}" type="slidenum">
              <a:rPr lang="en-US" smtClean="0"/>
              <a:t>‹#›</a:t>
            </a:fld>
            <a:endParaRPr lang="en-US"/>
          </a:p>
        </p:txBody>
      </p:sp>
    </p:spTree>
    <p:extLst>
      <p:ext uri="{BB962C8B-B14F-4D97-AF65-F5344CB8AC3E}">
        <p14:creationId xmlns:p14="http://schemas.microsoft.com/office/powerpoint/2010/main" val="286585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859FC5-5A04-4D84-96A2-A1056AA365B5}"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12FEC-6C53-4F9E-85D1-9F3E209E3FCB}" type="slidenum">
              <a:rPr lang="en-US" smtClean="0"/>
              <a:t>‹#›</a:t>
            </a:fld>
            <a:endParaRPr lang="en-US"/>
          </a:p>
        </p:txBody>
      </p:sp>
    </p:spTree>
    <p:extLst>
      <p:ext uri="{BB962C8B-B14F-4D97-AF65-F5344CB8AC3E}">
        <p14:creationId xmlns:p14="http://schemas.microsoft.com/office/powerpoint/2010/main" val="415913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09600" y="6486836"/>
            <a:ext cx="74168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4001136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F5A77A-3916-4733-A05A-288DD514F1CF}"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955A-CA33-44FD-8867-6F7BDBBE7EDD}" type="slidenum">
              <a:rPr lang="en-US" smtClean="0"/>
              <a:t>‹#›</a:t>
            </a:fld>
            <a:endParaRPr lang="en-US"/>
          </a:p>
        </p:txBody>
      </p:sp>
    </p:spTree>
    <p:extLst>
      <p:ext uri="{BB962C8B-B14F-4D97-AF65-F5344CB8AC3E}">
        <p14:creationId xmlns:p14="http://schemas.microsoft.com/office/powerpoint/2010/main" val="3708544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5A77A-3916-4733-A05A-288DD514F1CF}"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955A-CA33-44FD-8867-6F7BDBBE7EDD}" type="slidenum">
              <a:rPr lang="en-US" smtClean="0"/>
              <a:t>‹#›</a:t>
            </a:fld>
            <a:endParaRPr lang="en-US"/>
          </a:p>
        </p:txBody>
      </p:sp>
    </p:spTree>
    <p:extLst>
      <p:ext uri="{BB962C8B-B14F-4D97-AF65-F5344CB8AC3E}">
        <p14:creationId xmlns:p14="http://schemas.microsoft.com/office/powerpoint/2010/main" val="3189756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F5A77A-3916-4733-A05A-288DD514F1CF}"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955A-CA33-44FD-8867-6F7BDBBE7EDD}" type="slidenum">
              <a:rPr lang="en-US" smtClean="0"/>
              <a:t>‹#›</a:t>
            </a:fld>
            <a:endParaRPr lang="en-US"/>
          </a:p>
        </p:txBody>
      </p:sp>
    </p:spTree>
    <p:extLst>
      <p:ext uri="{BB962C8B-B14F-4D97-AF65-F5344CB8AC3E}">
        <p14:creationId xmlns:p14="http://schemas.microsoft.com/office/powerpoint/2010/main" val="3093812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F5A77A-3916-4733-A05A-288DD514F1CF}"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5955A-CA33-44FD-8867-6F7BDBBE7EDD}" type="slidenum">
              <a:rPr lang="en-US" smtClean="0"/>
              <a:t>‹#›</a:t>
            </a:fld>
            <a:endParaRPr lang="en-US"/>
          </a:p>
        </p:txBody>
      </p:sp>
    </p:spTree>
    <p:extLst>
      <p:ext uri="{BB962C8B-B14F-4D97-AF65-F5344CB8AC3E}">
        <p14:creationId xmlns:p14="http://schemas.microsoft.com/office/powerpoint/2010/main" val="282610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F5A77A-3916-4733-A05A-288DD514F1CF}" type="datetimeFigureOut">
              <a:rPr lang="en-US" smtClean="0"/>
              <a:t>4/14/2017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5955A-CA33-44FD-8867-6F7BDBBE7EDD}" type="slidenum">
              <a:rPr lang="en-US" smtClean="0"/>
              <a:t>‹#›</a:t>
            </a:fld>
            <a:endParaRPr lang="en-US"/>
          </a:p>
        </p:txBody>
      </p:sp>
    </p:spTree>
    <p:extLst>
      <p:ext uri="{BB962C8B-B14F-4D97-AF65-F5344CB8AC3E}">
        <p14:creationId xmlns:p14="http://schemas.microsoft.com/office/powerpoint/2010/main" val="3939399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F5A77A-3916-4733-A05A-288DD514F1CF}" type="datetimeFigureOut">
              <a:rPr lang="en-US" smtClean="0"/>
              <a:t>4/14/2017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5955A-CA33-44FD-8867-6F7BDBBE7EDD}" type="slidenum">
              <a:rPr lang="en-US" smtClean="0"/>
              <a:t>‹#›</a:t>
            </a:fld>
            <a:endParaRPr lang="en-US"/>
          </a:p>
        </p:txBody>
      </p:sp>
    </p:spTree>
    <p:extLst>
      <p:ext uri="{BB962C8B-B14F-4D97-AF65-F5344CB8AC3E}">
        <p14:creationId xmlns:p14="http://schemas.microsoft.com/office/powerpoint/2010/main" val="3401216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5A77A-3916-4733-A05A-288DD514F1CF}" type="datetimeFigureOut">
              <a:rPr lang="en-US" smtClean="0"/>
              <a:t>4/14/2017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D5955A-CA33-44FD-8867-6F7BDBBE7EDD}" type="slidenum">
              <a:rPr lang="en-US" smtClean="0"/>
              <a:t>‹#›</a:t>
            </a:fld>
            <a:endParaRPr lang="en-US"/>
          </a:p>
        </p:txBody>
      </p:sp>
    </p:spTree>
    <p:extLst>
      <p:ext uri="{BB962C8B-B14F-4D97-AF65-F5344CB8AC3E}">
        <p14:creationId xmlns:p14="http://schemas.microsoft.com/office/powerpoint/2010/main" val="3452192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F5A77A-3916-4733-A05A-288DD514F1CF}"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5955A-CA33-44FD-8867-6F7BDBBE7EDD}" type="slidenum">
              <a:rPr lang="en-US" smtClean="0"/>
              <a:t>‹#›</a:t>
            </a:fld>
            <a:endParaRPr lang="en-US"/>
          </a:p>
        </p:txBody>
      </p:sp>
    </p:spTree>
    <p:extLst>
      <p:ext uri="{BB962C8B-B14F-4D97-AF65-F5344CB8AC3E}">
        <p14:creationId xmlns:p14="http://schemas.microsoft.com/office/powerpoint/2010/main" val="3879645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F5A77A-3916-4733-A05A-288DD514F1CF}"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5955A-CA33-44FD-8867-6F7BDBBE7EDD}" type="slidenum">
              <a:rPr lang="en-US" smtClean="0"/>
              <a:t>‹#›</a:t>
            </a:fld>
            <a:endParaRPr lang="en-US"/>
          </a:p>
        </p:txBody>
      </p:sp>
    </p:spTree>
    <p:extLst>
      <p:ext uri="{BB962C8B-B14F-4D97-AF65-F5344CB8AC3E}">
        <p14:creationId xmlns:p14="http://schemas.microsoft.com/office/powerpoint/2010/main" val="3398710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5A77A-3916-4733-A05A-288DD514F1CF}"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955A-CA33-44FD-8867-6F7BDBBE7EDD}" type="slidenum">
              <a:rPr lang="en-US" smtClean="0"/>
              <a:t>‹#›</a:t>
            </a:fld>
            <a:endParaRPr lang="en-US"/>
          </a:p>
        </p:txBody>
      </p:sp>
    </p:spTree>
    <p:extLst>
      <p:ext uri="{BB962C8B-B14F-4D97-AF65-F5344CB8AC3E}">
        <p14:creationId xmlns:p14="http://schemas.microsoft.com/office/powerpoint/2010/main" val="149188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 y="1762017"/>
            <a:ext cx="12191519" cy="2096269"/>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481" y="306644"/>
            <a:ext cx="12191519" cy="1455373"/>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12" name="Group 11"/>
          <p:cNvGrpSpPr/>
          <p:nvPr userDrawn="1"/>
        </p:nvGrpSpPr>
        <p:grpSpPr>
          <a:xfrm>
            <a:off x="0" y="5544579"/>
            <a:ext cx="12192000" cy="358602"/>
            <a:chOff x="0" y="5981700"/>
            <a:chExt cx="9144000" cy="72739"/>
          </a:xfrm>
        </p:grpSpPr>
        <p:sp>
          <p:nvSpPr>
            <p:cNvPr id="13" name="Rectangle 12"/>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pic>
        <p:nvPicPr>
          <p:cNvPr id="17" name="Picture 16" descr="ddo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54812" y="6132729"/>
            <a:ext cx="2482377" cy="618769"/>
          </a:xfrm>
          <a:prstGeom prst="rect">
            <a:avLst/>
          </a:prstGeom>
        </p:spPr>
      </p:pic>
      <p:grpSp>
        <p:nvGrpSpPr>
          <p:cNvPr id="18" name="Group 17"/>
          <p:cNvGrpSpPr/>
          <p:nvPr userDrawn="1"/>
        </p:nvGrpSpPr>
        <p:grpSpPr>
          <a:xfrm>
            <a:off x="0" y="0"/>
            <a:ext cx="12192000" cy="358602"/>
            <a:chOff x="0" y="5981700"/>
            <a:chExt cx="9144000" cy="72739"/>
          </a:xfrm>
        </p:grpSpPr>
        <p:sp>
          <p:nvSpPr>
            <p:cNvPr id="19" name="Rectangle 18"/>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1" y="3858285"/>
            <a:ext cx="3039932" cy="1686295"/>
          </a:xfrm>
          <a:prstGeom prst="rect">
            <a:avLst/>
          </a:prstGeom>
        </p:spPr>
      </p:pic>
      <p:pic>
        <p:nvPicPr>
          <p:cNvPr id="24" name="Picture 2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150314" y="3858285"/>
            <a:ext cx="3041687" cy="1697703"/>
          </a:xfrm>
          <a:prstGeom prst="rect">
            <a:avLst/>
          </a:prstGeom>
        </p:spPr>
      </p:pic>
      <p:pic>
        <p:nvPicPr>
          <p:cNvPr id="25" name="Picture 2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102315" y="3858286"/>
            <a:ext cx="3047999" cy="1686293"/>
          </a:xfrm>
          <a:prstGeom prst="rect">
            <a:avLst/>
          </a:prstGeom>
        </p:spPr>
      </p:pic>
      <p:pic>
        <p:nvPicPr>
          <p:cNvPr id="26" name="Picture 2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040412" y="3858285"/>
            <a:ext cx="3061901" cy="1686294"/>
          </a:xfrm>
          <a:prstGeom prst="rect">
            <a:avLst/>
          </a:prstGeom>
        </p:spPr>
      </p:pic>
    </p:spTree>
    <p:extLst>
      <p:ext uri="{BB962C8B-B14F-4D97-AF65-F5344CB8AC3E}">
        <p14:creationId xmlns:p14="http://schemas.microsoft.com/office/powerpoint/2010/main" val="1086635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5A77A-3916-4733-A05A-288DD514F1CF}"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955A-CA33-44FD-8867-6F7BDBBE7EDD}" type="slidenum">
              <a:rPr lang="en-US" smtClean="0"/>
              <a:t>‹#›</a:t>
            </a:fld>
            <a:endParaRPr lang="en-US"/>
          </a:p>
        </p:txBody>
      </p:sp>
    </p:spTree>
    <p:extLst>
      <p:ext uri="{BB962C8B-B14F-4D97-AF65-F5344CB8AC3E}">
        <p14:creationId xmlns:p14="http://schemas.microsoft.com/office/powerpoint/2010/main" val="3343348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rgbClr val="C00000"/>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t>4/14/2017</a:t>
            </a:fld>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r>
              <a:rPr lang="en-US" dirty="0" smtClean="0"/>
              <a:t>V 2.1</a:t>
            </a:r>
            <a:endParaRPr lang="en-US" dirty="0"/>
          </a:p>
        </p:txBody>
      </p:sp>
      <p:sp>
        <p:nvSpPr>
          <p:cNvPr id="6" name="TextBox 5"/>
          <p:cNvSpPr txBox="1"/>
          <p:nvPr userDrawn="1"/>
        </p:nvSpPr>
        <p:spPr>
          <a:xfrm>
            <a:off x="11346511" y="6424654"/>
            <a:ext cx="845489" cy="276999"/>
          </a:xfrm>
          <a:prstGeom prst="rect">
            <a:avLst/>
          </a:prstGeom>
          <a:noFill/>
          <a:ln>
            <a:noFill/>
          </a:ln>
        </p:spPr>
        <p:txBody>
          <a:bodyPr wrap="square" rtlCol="0">
            <a:spAutoFit/>
          </a:bodyPr>
          <a:lstStyle/>
          <a:p>
            <a:r>
              <a:rPr lang="en-US" sz="1200" dirty="0" smtClean="0">
                <a:ln>
                  <a:solidFill>
                    <a:schemeClr val="accent1">
                      <a:lumMod val="20000"/>
                      <a:lumOff val="80000"/>
                    </a:schemeClr>
                  </a:solidFill>
                </a:ln>
              </a:rPr>
              <a:t>V</a:t>
            </a:r>
            <a:r>
              <a:rPr lang="en-US" sz="1200" baseline="0" dirty="0" smtClean="0">
                <a:ln>
                  <a:solidFill>
                    <a:schemeClr val="accent1">
                      <a:lumMod val="20000"/>
                      <a:lumOff val="80000"/>
                    </a:schemeClr>
                  </a:solidFill>
                </a:ln>
              </a:rPr>
              <a:t> 2.1</a:t>
            </a:r>
            <a:endParaRPr lang="en-US" sz="1200" dirty="0" smtClean="0">
              <a:ln>
                <a:solidFill>
                  <a:schemeClr val="accent1">
                    <a:lumMod val="20000"/>
                    <a:lumOff val="80000"/>
                  </a:schemeClr>
                </a:solidFill>
              </a:ln>
            </a:endParaRPr>
          </a:p>
        </p:txBody>
      </p:sp>
    </p:spTree>
    <p:extLst>
      <p:ext uri="{BB962C8B-B14F-4D97-AF65-F5344CB8AC3E}">
        <p14:creationId xmlns:p14="http://schemas.microsoft.com/office/powerpoint/2010/main" val="53809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4/14/2017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11556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t>4/14/2017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09530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t>4/14/2017</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48871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t>4/14/2017</a:t>
            </a:fld>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426710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t>4/14/2017</a:t>
            </a:fld>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97745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t>4/14/2017</a:t>
            </a:fld>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411388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t>4/14/2017</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8299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t>4/14/2017</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67705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609600" y="6486836"/>
            <a:ext cx="741680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3392587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t>4/14/2017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0746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t>4/14/2017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6141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609600" y="6486836"/>
            <a:ext cx="7416800" cy="365125"/>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255846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777040" y="6486836"/>
            <a:ext cx="7249360" cy="365125"/>
          </a:xfrm>
        </p:spPr>
        <p:txBody>
          <a:bodyPr/>
          <a:lstStyle/>
          <a:p>
            <a:endParaRPr lang="en-US" dirty="0"/>
          </a:p>
        </p:txBody>
      </p:sp>
      <p:sp>
        <p:nvSpPr>
          <p:cNvPr id="5" name="Slide Number Placeholder 4"/>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107882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4294355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1E55DD2-660D-5E46-82FA-F7893DF1EE13}" type="slidenum">
              <a:rPr lang="en-US" smtClean="0"/>
              <a:pPr/>
              <a:t>‹#›</a:t>
            </a:fld>
            <a:endParaRPr lang="en-US" dirty="0"/>
          </a:p>
        </p:txBody>
      </p:sp>
      <p:sp>
        <p:nvSpPr>
          <p:cNvPr id="4" name="Content Placeholder 2"/>
          <p:cNvSpPr>
            <a:spLocks noGrp="1"/>
          </p:cNvSpPr>
          <p:nvPr>
            <p:ph sz="half" idx="1"/>
          </p:nvPr>
        </p:nvSpPr>
        <p:spPr>
          <a:xfrm>
            <a:off x="609863" y="2127653"/>
            <a:ext cx="5398347" cy="3631736"/>
          </a:xfrm>
        </p:spPr>
        <p:txBody>
          <a:bodyPr/>
          <a:lstStyle/>
          <a:p>
            <a:endParaRPr lang="en-US" dirty="0"/>
          </a:p>
        </p:txBody>
      </p:sp>
      <p:sp>
        <p:nvSpPr>
          <p:cNvPr id="5" name="Text Placeholder 2"/>
          <p:cNvSpPr>
            <a:spLocks noGrp="1"/>
          </p:cNvSpPr>
          <p:nvPr>
            <p:ph type="body" idx="12"/>
          </p:nvPr>
        </p:nvSpPr>
        <p:spPr>
          <a:xfrm>
            <a:off x="609864" y="1422123"/>
            <a:ext cx="5398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half" idx="13"/>
          </p:nvPr>
        </p:nvSpPr>
        <p:spPr>
          <a:xfrm>
            <a:off x="6204636" y="2127653"/>
            <a:ext cx="5398347" cy="3631736"/>
          </a:xfrm>
        </p:spPr>
        <p:txBody>
          <a:bodyPr/>
          <a:lstStyle/>
          <a:p>
            <a:endParaRPr lang="en-US" dirty="0"/>
          </a:p>
        </p:txBody>
      </p:sp>
      <p:sp>
        <p:nvSpPr>
          <p:cNvPr id="7" name="Text Placeholder 2"/>
          <p:cNvSpPr>
            <a:spLocks noGrp="1"/>
          </p:cNvSpPr>
          <p:nvPr>
            <p:ph type="body" idx="14"/>
          </p:nvPr>
        </p:nvSpPr>
        <p:spPr>
          <a:xfrm>
            <a:off x="6204637" y="1422123"/>
            <a:ext cx="5398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itle 1"/>
          <p:cNvSpPr>
            <a:spLocks noGrp="1"/>
          </p:cNvSpPr>
          <p:nvPr>
            <p:ph type="title"/>
          </p:nvPr>
        </p:nvSpPr>
        <p:spPr>
          <a:xfrm>
            <a:off x="617569" y="396241"/>
            <a:ext cx="10976785" cy="929323"/>
          </a:xfrm>
        </p:spPr>
        <p:txBody>
          <a:bodyPr/>
          <a:lstStyle/>
          <a:p>
            <a:r>
              <a:rPr lang="en-US"/>
              <a:t>Click to edit Master title style</a:t>
            </a:r>
          </a:p>
        </p:txBody>
      </p:sp>
    </p:spTree>
    <p:extLst>
      <p:ext uri="{BB962C8B-B14F-4D97-AF65-F5344CB8AC3E}">
        <p14:creationId xmlns:p14="http://schemas.microsoft.com/office/powerpoint/2010/main" val="32564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859FC5-5A04-4D84-96A2-A1056AA365B5}"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5AE12FEC-6C53-4F9E-85D1-9F3E209E3FCB}" type="slidenum">
              <a:rPr lang="en-US" smtClean="0"/>
              <a:t>‹#›</a:t>
            </a:fld>
            <a:endParaRPr lang="en-US"/>
          </a:p>
        </p:txBody>
      </p:sp>
    </p:spTree>
    <p:extLst>
      <p:ext uri="{BB962C8B-B14F-4D97-AF65-F5344CB8AC3E}">
        <p14:creationId xmlns:p14="http://schemas.microsoft.com/office/powerpoint/2010/main" val="252393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1.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12.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4.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43000"/>
          </a:xfrm>
          <a:prstGeom prst="rect">
            <a:avLst/>
          </a:prstGeom>
          <a:solidFill>
            <a:schemeClr val="tx2"/>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356630"/>
            <a:ext cx="10972800" cy="48282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486836"/>
            <a:ext cx="284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48683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486836"/>
            <a:ext cx="28448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78AA309-8C80-B544-8D0C-6E2421A4D394}" type="slidenum">
              <a:rPr lang="en-US" smtClean="0"/>
              <a:pPr/>
              <a:t>‹#›</a:t>
            </a:fld>
            <a:endParaRPr lang="en-US" dirty="0"/>
          </a:p>
        </p:txBody>
      </p:sp>
      <p:grpSp>
        <p:nvGrpSpPr>
          <p:cNvPr id="12" name="Group 11"/>
          <p:cNvGrpSpPr/>
          <p:nvPr userDrawn="1"/>
        </p:nvGrpSpPr>
        <p:grpSpPr>
          <a:xfrm>
            <a:off x="0" y="6416651"/>
            <a:ext cx="12192000" cy="72739"/>
            <a:chOff x="0" y="5981700"/>
            <a:chExt cx="9144000" cy="72739"/>
          </a:xfrm>
        </p:grpSpPr>
        <p:sp>
          <p:nvSpPr>
            <p:cNvPr id="8" name="Rectangle 7"/>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4266067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ctr" defTabSz="457200" rtl="0" eaLnBrk="1" latinLnBrk="0" hangingPunct="1">
        <a:spcBef>
          <a:spcPct val="0"/>
        </a:spcBef>
        <a:buNone/>
        <a:defRPr sz="4000" b="1" i="0" kern="1200">
          <a:solidFill>
            <a:schemeClr val="bg1"/>
          </a:solidFill>
          <a:latin typeface="+mj-lt"/>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078AA309-8C80-B544-8D0C-6E2421A4D394}" type="slidenum">
              <a:rPr lang="en-US" smtClean="0"/>
              <a:pPr/>
              <a:t>‹#›</a:t>
            </a:fld>
            <a:endParaRPr lang="en-US" dirty="0"/>
          </a:p>
        </p:txBody>
      </p:sp>
    </p:spTree>
    <p:extLst>
      <p:ext uri="{BB962C8B-B14F-4D97-AF65-F5344CB8AC3E}">
        <p14:creationId xmlns:p14="http://schemas.microsoft.com/office/powerpoint/2010/main" val="42727955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5A77A-3916-4733-A05A-288DD514F1CF}" type="datetimeFigureOut">
              <a:rPr lang="en-US" smtClean="0"/>
              <a:t>4/14/2017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5955A-CA33-44FD-8867-6F7BDBBE7EDD}" type="slidenum">
              <a:rPr lang="en-US" smtClean="0"/>
              <a:t>‹#›</a:t>
            </a:fld>
            <a:endParaRPr lang="en-US"/>
          </a:p>
        </p:txBody>
      </p:sp>
    </p:spTree>
    <p:extLst>
      <p:ext uri="{BB962C8B-B14F-4D97-AF65-F5344CB8AC3E}">
        <p14:creationId xmlns:p14="http://schemas.microsoft.com/office/powerpoint/2010/main" val="258483093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rgbClr val="C00000"/>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240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rgbClr val="FF4747"/>
                    </a:gs>
                    <a:gs pos="100000">
                      <a:schemeClr val="bg1"/>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smtClean="0"/>
              <a:t>4/14/2017</a:t>
            </a:fld>
            <a:endParaRPr lang="en-US"/>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9" name="TextBox 18"/>
          <p:cNvSpPr txBox="1"/>
          <p:nvPr userDrawn="1"/>
        </p:nvSpPr>
        <p:spPr>
          <a:xfrm>
            <a:off x="11346511" y="6424654"/>
            <a:ext cx="845489" cy="276999"/>
          </a:xfrm>
          <a:prstGeom prst="rect">
            <a:avLst/>
          </a:prstGeom>
          <a:noFill/>
          <a:ln>
            <a:noFill/>
          </a:ln>
        </p:spPr>
        <p:txBody>
          <a:bodyPr wrap="square" rtlCol="0">
            <a:spAutoFit/>
          </a:bodyPr>
          <a:lstStyle/>
          <a:p>
            <a:r>
              <a:rPr lang="en-US" sz="1200" dirty="0" smtClean="0">
                <a:ln>
                  <a:solidFill>
                    <a:schemeClr val="accent1">
                      <a:lumMod val="20000"/>
                      <a:lumOff val="80000"/>
                    </a:schemeClr>
                  </a:solidFill>
                </a:ln>
              </a:rPr>
              <a:t>V</a:t>
            </a:r>
            <a:r>
              <a:rPr lang="en-US" sz="1200" baseline="0" dirty="0" smtClean="0">
                <a:ln>
                  <a:solidFill>
                    <a:schemeClr val="accent1">
                      <a:lumMod val="20000"/>
                      <a:lumOff val="80000"/>
                    </a:schemeClr>
                  </a:solidFill>
                </a:ln>
              </a:rPr>
              <a:t> 2.1</a:t>
            </a:r>
            <a:endParaRPr lang="en-US" sz="1200" dirty="0" smtClean="0">
              <a:ln>
                <a:solidFill>
                  <a:schemeClr val="accent1">
                    <a:lumMod val="20000"/>
                    <a:lumOff val="80000"/>
                  </a:schemeClr>
                </a:solidFill>
              </a:ln>
            </a:endParaRPr>
          </a:p>
        </p:txBody>
      </p:sp>
    </p:spTree>
    <p:extLst>
      <p:ext uri="{BB962C8B-B14F-4D97-AF65-F5344CB8AC3E}">
        <p14:creationId xmlns:p14="http://schemas.microsoft.com/office/powerpoint/2010/main" val="17968474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5"/>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5"/>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5"/>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5"/>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5"/>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mailto:lynnlm@udel.edu"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hyperlink" Target="http://www.pbis.org/common/cms/files/pbisresources/Supporting%20and%20Responding%20to%20Behavior.pdf"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image" Target="../media/image55.jpg"/></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amp;ehk=DOUdA"/><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DE-PBS Cadre Meeting</a:t>
            </a:r>
            <a:endParaRPr lang="en-US" dirty="0"/>
          </a:p>
        </p:txBody>
      </p:sp>
      <p:sp>
        <p:nvSpPr>
          <p:cNvPr id="3" name="Subtitle 2"/>
          <p:cNvSpPr>
            <a:spLocks noGrp="1"/>
          </p:cNvSpPr>
          <p:nvPr>
            <p:ph type="subTitle" idx="1"/>
          </p:nvPr>
        </p:nvSpPr>
        <p:spPr/>
        <p:txBody>
          <a:bodyPr>
            <a:noAutofit/>
          </a:bodyPr>
          <a:lstStyle/>
          <a:p>
            <a:r>
              <a:rPr lang="en-US" sz="2400" dirty="0" smtClean="0"/>
              <a:t>April 12, 2017</a:t>
            </a:r>
          </a:p>
          <a:p>
            <a:endParaRPr lang="en-US" sz="2400" dirty="0"/>
          </a:p>
          <a:p>
            <a:pPr algn="ctr"/>
            <a:r>
              <a:rPr lang="en-US" sz="2400" dirty="0" smtClean="0"/>
              <a:t>WELCOME COACHES</a:t>
            </a:r>
            <a:endParaRPr lang="en-US" sz="2400" dirty="0"/>
          </a:p>
        </p:txBody>
      </p:sp>
    </p:spTree>
    <p:extLst>
      <p:ext uri="{BB962C8B-B14F-4D97-AF65-F5344CB8AC3E}">
        <p14:creationId xmlns:p14="http://schemas.microsoft.com/office/powerpoint/2010/main" val="1090705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Recognition &amp; KFE</a:t>
            </a:r>
          </a:p>
        </p:txBody>
      </p:sp>
      <p:sp>
        <p:nvSpPr>
          <p:cNvPr id="3" name="Content Placeholder 2"/>
          <p:cNvSpPr>
            <a:spLocks noGrp="1"/>
          </p:cNvSpPr>
          <p:nvPr>
            <p:ph idx="1"/>
          </p:nvPr>
        </p:nvSpPr>
        <p:spPr>
          <a:xfrm>
            <a:off x="838200" y="1825624"/>
            <a:ext cx="10515600" cy="4662261"/>
          </a:xfrm>
        </p:spPr>
        <p:txBody>
          <a:bodyPr>
            <a:normAutofit/>
          </a:bodyPr>
          <a:lstStyle/>
          <a:p>
            <a:pPr lvl="0"/>
            <a:r>
              <a:rPr lang="en-US" sz="2400" dirty="0"/>
              <a:t>For </a:t>
            </a:r>
            <a:r>
              <a:rPr lang="en-US" sz="2400" b="1" dirty="0"/>
              <a:t>Phase 2,</a:t>
            </a:r>
            <a:r>
              <a:rPr lang="en-US" sz="2400" dirty="0"/>
              <a:t> schools must have earned an overall implementation of </a:t>
            </a:r>
            <a:r>
              <a:rPr lang="en-US" sz="2400" b="1" dirty="0"/>
              <a:t>PROFICIENT</a:t>
            </a:r>
            <a:r>
              <a:rPr lang="en-US" sz="2400" dirty="0"/>
              <a:t> or </a:t>
            </a:r>
            <a:r>
              <a:rPr lang="en-US" sz="2400" b="1" dirty="0"/>
              <a:t>EXEMPLARY</a:t>
            </a:r>
            <a:r>
              <a:rPr lang="en-US" sz="2400" dirty="0"/>
              <a:t> on the DE-PBS Key Feature Evaluation (KFE).  </a:t>
            </a:r>
            <a:endParaRPr lang="en-US" sz="2400" dirty="0" smtClean="0"/>
          </a:p>
          <a:p>
            <a:pPr lvl="0"/>
            <a:endParaRPr lang="en-US" sz="2400" dirty="0"/>
          </a:p>
          <a:p>
            <a:pPr lvl="0"/>
            <a:r>
              <a:rPr lang="en-US" sz="2400" dirty="0"/>
              <a:t>If there are schools interested in applying for Phase 2 that have not had a KFE, or would like the opportunity to have a Key Feature Re-evaluation to demonstrate improved implementation, they must </a:t>
            </a:r>
            <a:r>
              <a:rPr lang="en-US" sz="2400" dirty="0" smtClean="0"/>
              <a:t>contact Lynn Moss</a:t>
            </a:r>
            <a:r>
              <a:rPr lang="en-US" sz="2400" dirty="0"/>
              <a:t> </a:t>
            </a:r>
            <a:r>
              <a:rPr lang="en-US" sz="2400" dirty="0" smtClean="0"/>
              <a:t>(</a:t>
            </a:r>
            <a:r>
              <a:rPr lang="en-US" sz="2400" u="sng" dirty="0"/>
              <a:t>lynnlm@udel.edu</a:t>
            </a:r>
            <a:r>
              <a:rPr lang="en-US" sz="2400" dirty="0"/>
              <a:t>) no later than </a:t>
            </a:r>
            <a:r>
              <a:rPr lang="en-US" sz="2400" b="1" dirty="0"/>
              <a:t>April 18th</a:t>
            </a:r>
            <a:r>
              <a:rPr lang="en-US" sz="2400" dirty="0"/>
              <a:t> to allow time to schedule a school visit. </a:t>
            </a:r>
            <a:r>
              <a:rPr lang="en-US" dirty="0"/>
              <a:t> </a:t>
            </a:r>
          </a:p>
          <a:p>
            <a:endParaRPr lang="en-US" dirty="0"/>
          </a:p>
        </p:txBody>
      </p:sp>
    </p:spTree>
    <p:extLst>
      <p:ext uri="{BB962C8B-B14F-4D97-AF65-F5344CB8AC3E}">
        <p14:creationId xmlns:p14="http://schemas.microsoft.com/office/powerpoint/2010/main" val="2509604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KFE Action Plan Guide</a:t>
            </a:r>
          </a:p>
        </p:txBody>
      </p:sp>
      <p:pic>
        <p:nvPicPr>
          <p:cNvPr id="4" name="Content Placeholder 3"/>
          <p:cNvPicPr>
            <a:picLocks noGrp="1" noChangeAspect="1"/>
          </p:cNvPicPr>
          <p:nvPr>
            <p:ph idx="1"/>
          </p:nvPr>
        </p:nvPicPr>
        <p:blipFill rotWithShape="1">
          <a:blip r:embed="rId3"/>
          <a:srcRect l="6415" t="14342" r="7193" b="16648"/>
          <a:stretch/>
        </p:blipFill>
        <p:spPr>
          <a:xfrm>
            <a:off x="499595" y="1862667"/>
            <a:ext cx="5596405" cy="33528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rotWithShape="1">
          <a:blip r:embed="rId4"/>
          <a:srcRect l="6356" t="15156" r="8083" b="7488"/>
          <a:stretch/>
        </p:blipFill>
        <p:spPr>
          <a:xfrm>
            <a:off x="6177845" y="3048000"/>
            <a:ext cx="5743222" cy="365850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22860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Phase Recognition Reminders</a:t>
            </a:r>
            <a:endParaRPr lang="en-US" dirty="0"/>
          </a:p>
        </p:txBody>
      </p:sp>
      <p:sp>
        <p:nvSpPr>
          <p:cNvPr id="3" name="Subtitle 2"/>
          <p:cNvSpPr>
            <a:spLocks noGrp="1"/>
          </p:cNvSpPr>
          <p:nvPr>
            <p:ph type="subTitle" idx="1"/>
          </p:nvPr>
        </p:nvSpPr>
        <p:spPr/>
        <p:txBody>
          <a:bodyPr>
            <a:normAutofit/>
          </a:bodyPr>
          <a:lstStyle/>
          <a:p>
            <a:r>
              <a:rPr lang="en-US" sz="2400" dirty="0" smtClean="0"/>
              <a:t>2016-2017</a:t>
            </a:r>
            <a:endParaRPr lang="en-US" sz="2400" dirty="0"/>
          </a:p>
        </p:txBody>
      </p:sp>
    </p:spTree>
    <p:extLst>
      <p:ext uri="{BB962C8B-B14F-4D97-AF65-F5344CB8AC3E}">
        <p14:creationId xmlns:p14="http://schemas.microsoft.com/office/powerpoint/2010/main" val="1299973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Dates to Remember</a:t>
            </a:r>
            <a:endParaRPr lang="en-US" dirty="0"/>
          </a:p>
        </p:txBody>
      </p:sp>
      <p:sp>
        <p:nvSpPr>
          <p:cNvPr id="3" name="Content Placeholder 2"/>
          <p:cNvSpPr>
            <a:spLocks noGrp="1"/>
          </p:cNvSpPr>
          <p:nvPr>
            <p:ph idx="1"/>
          </p:nvPr>
        </p:nvSpPr>
        <p:spPr>
          <a:xfrm>
            <a:off x="838200" y="1825624"/>
            <a:ext cx="10515600" cy="4675383"/>
          </a:xfrm>
        </p:spPr>
        <p:txBody>
          <a:bodyPr>
            <a:normAutofit/>
          </a:bodyPr>
          <a:lstStyle/>
          <a:p>
            <a:r>
              <a:rPr lang="en-US" sz="2400" dirty="0" smtClean="0"/>
              <a:t>Applications due </a:t>
            </a:r>
            <a:r>
              <a:rPr lang="en-US" sz="2400" b="1" dirty="0" smtClean="0"/>
              <a:t>Friday, June 30, 2017</a:t>
            </a:r>
            <a:endParaRPr lang="en-US" sz="2400" dirty="0" smtClean="0"/>
          </a:p>
          <a:p>
            <a:r>
              <a:rPr lang="en-US" sz="2400" dirty="0" smtClean="0"/>
              <a:t>If confirmation is not received by </a:t>
            </a:r>
            <a:r>
              <a:rPr lang="en-US" sz="2400" b="1" dirty="0" smtClean="0"/>
              <a:t>July 14, 2017 </a:t>
            </a:r>
            <a:r>
              <a:rPr lang="en-US" sz="2400" dirty="0" smtClean="0"/>
              <a:t>please contact Sandi Bradford.</a:t>
            </a:r>
          </a:p>
          <a:p>
            <a:r>
              <a:rPr lang="en-US" sz="2400" dirty="0" smtClean="0"/>
              <a:t>District Coaches are great resources for application review and feedback. </a:t>
            </a:r>
          </a:p>
          <a:p>
            <a:r>
              <a:rPr lang="en-US" sz="2400" dirty="0" smtClean="0"/>
              <a:t>Project Staff can review applications beforehand if received by </a:t>
            </a:r>
            <a:r>
              <a:rPr lang="en-US" sz="2400" b="1" dirty="0" smtClean="0"/>
              <a:t>May 1, 2017.</a:t>
            </a:r>
          </a:p>
          <a:p>
            <a:r>
              <a:rPr lang="en-US" sz="2400" dirty="0" smtClean="0"/>
              <a:t>If a KFE is required or wanted, please contact Lynn Moss (</a:t>
            </a:r>
            <a:r>
              <a:rPr lang="en-US" sz="2400" dirty="0" smtClean="0">
                <a:hlinkClick r:id="rId3"/>
              </a:rPr>
              <a:t>lynnlm@udel.edu</a:t>
            </a:r>
            <a:r>
              <a:rPr lang="en-US" sz="2400" dirty="0" smtClean="0"/>
              <a:t>) no later than </a:t>
            </a:r>
            <a:r>
              <a:rPr lang="en-US" sz="2400" b="1" dirty="0" smtClean="0"/>
              <a:t>April 18, 2017</a:t>
            </a:r>
          </a:p>
          <a:p>
            <a:r>
              <a:rPr lang="en-US" sz="2400" dirty="0" smtClean="0"/>
              <a:t>Notifications sent the week of </a:t>
            </a:r>
            <a:r>
              <a:rPr lang="en-US" sz="2400" b="1" dirty="0" smtClean="0"/>
              <a:t>September 14, 2017</a:t>
            </a:r>
            <a:endParaRPr lang="en-US" sz="2400" dirty="0"/>
          </a:p>
        </p:txBody>
      </p:sp>
    </p:spTree>
    <p:extLst>
      <p:ext uri="{BB962C8B-B14F-4D97-AF65-F5344CB8AC3E}">
        <p14:creationId xmlns:p14="http://schemas.microsoft.com/office/powerpoint/2010/main" val="2561923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You should apply for </a:t>
            </a:r>
            <a:r>
              <a:rPr lang="en-US" sz="2400" dirty="0" smtClean="0">
                <a:solidFill>
                  <a:schemeClr val="bg2">
                    <a:lumMod val="50000"/>
                  </a:schemeClr>
                </a:solidFill>
              </a:rPr>
              <a:t>Phase 1 </a:t>
            </a:r>
            <a:r>
              <a:rPr lang="en-US" sz="2400" dirty="0" smtClean="0">
                <a:solidFill>
                  <a:schemeClr val="tx1"/>
                </a:solidFill>
              </a:rPr>
              <a:t>if:</a:t>
            </a:r>
            <a:endParaRPr lang="en-US" sz="2400" dirty="0" smtClean="0"/>
          </a:p>
          <a:p>
            <a:pPr lvl="0"/>
            <a:r>
              <a:rPr lang="en-US" sz="2400" dirty="0" smtClean="0"/>
              <a:t>Your </a:t>
            </a:r>
            <a:r>
              <a:rPr lang="en-US" sz="2400" dirty="0"/>
              <a:t>building has been implementing SWPBS for one year or more</a:t>
            </a:r>
          </a:p>
          <a:p>
            <a:pPr lvl="0"/>
            <a:r>
              <a:rPr lang="en-US" sz="2400" dirty="0"/>
              <a:t>You have an established team that meets regularly</a:t>
            </a:r>
          </a:p>
          <a:p>
            <a:pPr lvl="0"/>
            <a:r>
              <a:rPr lang="en-US" sz="2400" dirty="0"/>
              <a:t>You regularly collect and review data including referrals, attendance, and grades</a:t>
            </a:r>
          </a:p>
          <a:p>
            <a:pPr lvl="0"/>
            <a:r>
              <a:rPr lang="en-US" sz="2400" dirty="0"/>
              <a:t>Your school has participated in the Delaware School Climate Survey or the </a:t>
            </a:r>
            <a:r>
              <a:rPr lang="en-US" sz="2400" dirty="0" smtClean="0"/>
              <a:t>DASNPBS (staff self-assessment)</a:t>
            </a:r>
            <a:endParaRPr lang="en-US" sz="2400" dirty="0"/>
          </a:p>
          <a:p>
            <a:r>
              <a:rPr lang="en-US" sz="2400" dirty="0"/>
              <a:t>Your staff has received PD related to PBS annually </a:t>
            </a:r>
            <a:endParaRPr lang="en-US" sz="2400" dirty="0" smtClean="0"/>
          </a:p>
        </p:txBody>
      </p:sp>
    </p:spTree>
    <p:extLst>
      <p:ext uri="{BB962C8B-B14F-4D97-AF65-F5344CB8AC3E}">
        <p14:creationId xmlns:p14="http://schemas.microsoft.com/office/powerpoint/2010/main" val="1567544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You should apply for </a:t>
            </a:r>
            <a:r>
              <a:rPr lang="en-US" sz="2400" dirty="0" smtClean="0">
                <a:solidFill>
                  <a:schemeClr val="bg2">
                    <a:lumMod val="50000"/>
                  </a:schemeClr>
                </a:solidFill>
              </a:rPr>
              <a:t>Phase </a:t>
            </a:r>
            <a:r>
              <a:rPr lang="en-US" sz="2400" dirty="0">
                <a:solidFill>
                  <a:schemeClr val="bg2">
                    <a:lumMod val="50000"/>
                  </a:schemeClr>
                </a:solidFill>
              </a:rPr>
              <a:t>2</a:t>
            </a:r>
            <a:r>
              <a:rPr lang="en-US" sz="2400" dirty="0" smtClean="0">
                <a:solidFill>
                  <a:schemeClr val="bg2">
                    <a:lumMod val="50000"/>
                  </a:schemeClr>
                </a:solidFill>
              </a:rPr>
              <a:t> </a:t>
            </a:r>
            <a:r>
              <a:rPr lang="en-US" sz="2400" dirty="0" smtClean="0">
                <a:solidFill>
                  <a:schemeClr val="tx1"/>
                </a:solidFill>
              </a:rPr>
              <a:t>if:</a:t>
            </a:r>
            <a:endParaRPr lang="en-US" sz="2400" dirty="0" smtClean="0"/>
          </a:p>
          <a:p>
            <a:pPr lvl="0"/>
            <a:r>
              <a:rPr lang="en-US" sz="2400" dirty="0"/>
              <a:t>Your building has been implementing SWPBS for two years or more</a:t>
            </a:r>
          </a:p>
          <a:p>
            <a:pPr lvl="0"/>
            <a:r>
              <a:rPr lang="en-US" sz="2400" dirty="0"/>
              <a:t>Your school has received a DE Key Features Evaluation and earned an overall score of PROFICENT or EXEMPLARY</a:t>
            </a:r>
          </a:p>
          <a:p>
            <a:pPr lvl="0"/>
            <a:r>
              <a:rPr lang="en-US" sz="2400" dirty="0"/>
              <a:t>Your SWPBS team makes decisions based on data including the “Big 5”</a:t>
            </a:r>
          </a:p>
          <a:p>
            <a:r>
              <a:rPr lang="en-US" sz="2400" dirty="0"/>
              <a:t>Your school has previously earned Phase 1 Recognition </a:t>
            </a:r>
            <a:endParaRPr lang="en-US" sz="2400" dirty="0" smtClean="0"/>
          </a:p>
        </p:txBody>
      </p:sp>
    </p:spTree>
    <p:extLst>
      <p:ext uri="{BB962C8B-B14F-4D97-AF65-F5344CB8AC3E}">
        <p14:creationId xmlns:p14="http://schemas.microsoft.com/office/powerpoint/2010/main" val="3768314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You should apply for </a:t>
            </a:r>
            <a:r>
              <a:rPr lang="en-US" sz="2400" dirty="0" smtClean="0">
                <a:solidFill>
                  <a:schemeClr val="bg2">
                    <a:lumMod val="50000"/>
                  </a:schemeClr>
                </a:solidFill>
              </a:rPr>
              <a:t>Phase 3 </a:t>
            </a:r>
            <a:r>
              <a:rPr lang="en-US" sz="2400" dirty="0" smtClean="0">
                <a:solidFill>
                  <a:schemeClr val="tx1"/>
                </a:solidFill>
              </a:rPr>
              <a:t>if:</a:t>
            </a:r>
            <a:endParaRPr lang="en-US" sz="2400" dirty="0" smtClean="0"/>
          </a:p>
          <a:p>
            <a:pPr lvl="0"/>
            <a:r>
              <a:rPr lang="en-US" sz="2400" dirty="0"/>
              <a:t>Your building has an established Tier 1/ School-wide System</a:t>
            </a:r>
          </a:p>
          <a:p>
            <a:pPr lvl="0"/>
            <a:r>
              <a:rPr lang="en-US" sz="2400" dirty="0"/>
              <a:t>Your building has a Tier 2 Team that meets regularly</a:t>
            </a:r>
          </a:p>
          <a:p>
            <a:pPr lvl="0"/>
            <a:r>
              <a:rPr lang="en-US" sz="2400" dirty="0"/>
              <a:t>Your team has established at least one skill building and one relationship building intervention</a:t>
            </a:r>
          </a:p>
          <a:p>
            <a:pPr lvl="0"/>
            <a:r>
              <a:rPr lang="en-US" sz="2400" dirty="0"/>
              <a:t>Your team uses data to identify students in Tier 2</a:t>
            </a:r>
          </a:p>
          <a:p>
            <a:r>
              <a:rPr lang="en-US" sz="2400" dirty="0"/>
              <a:t>Your school has previously earned Phase 2 Recognition </a:t>
            </a:r>
            <a:endParaRPr lang="en-US" sz="2400" dirty="0" smtClean="0"/>
          </a:p>
        </p:txBody>
      </p:sp>
    </p:spTree>
    <p:extLst>
      <p:ext uri="{BB962C8B-B14F-4D97-AF65-F5344CB8AC3E}">
        <p14:creationId xmlns:p14="http://schemas.microsoft.com/office/powerpoint/2010/main" val="90924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You should apply for </a:t>
            </a:r>
            <a:r>
              <a:rPr lang="en-US" sz="2400" dirty="0" smtClean="0">
                <a:solidFill>
                  <a:schemeClr val="bg2">
                    <a:lumMod val="50000"/>
                  </a:schemeClr>
                </a:solidFill>
              </a:rPr>
              <a:t>Phase 4 </a:t>
            </a:r>
            <a:r>
              <a:rPr lang="en-US" sz="2400" dirty="0" smtClean="0">
                <a:solidFill>
                  <a:schemeClr val="tx1"/>
                </a:solidFill>
              </a:rPr>
              <a:t>if:</a:t>
            </a:r>
            <a:endParaRPr lang="en-US" sz="2400" dirty="0" smtClean="0"/>
          </a:p>
          <a:p>
            <a:pPr lvl="0"/>
            <a:r>
              <a:rPr lang="en-US" sz="2400" dirty="0"/>
              <a:t>Your building has an established Tier 2 team that meets regularly</a:t>
            </a:r>
          </a:p>
          <a:p>
            <a:pPr lvl="0"/>
            <a:r>
              <a:rPr lang="en-US" sz="2400" dirty="0"/>
              <a:t>Your team monitors the success of interventions using data such as the Intervention Tracking Tool</a:t>
            </a:r>
          </a:p>
          <a:p>
            <a:pPr lvl="0"/>
            <a:r>
              <a:rPr lang="en-US" sz="2400" dirty="0"/>
              <a:t>Your team has a written process for Tier 2 interventions that is shared with staff</a:t>
            </a:r>
          </a:p>
          <a:p>
            <a:pPr lvl="0"/>
            <a:r>
              <a:rPr lang="en-US" sz="2400" dirty="0"/>
              <a:t>Your school has previously earned Phase 3 Recognition</a:t>
            </a:r>
          </a:p>
        </p:txBody>
      </p:sp>
    </p:spTree>
    <p:extLst>
      <p:ext uri="{BB962C8B-B14F-4D97-AF65-F5344CB8AC3E}">
        <p14:creationId xmlns:p14="http://schemas.microsoft.com/office/powerpoint/2010/main" val="1333199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field</a:t>
            </a:r>
            <a:r>
              <a:rPr lang="mr-IN" dirty="0" smtClean="0"/>
              <a:t>…</a:t>
            </a:r>
            <a:endParaRPr lang="en-US" dirty="0"/>
          </a:p>
        </p:txBody>
      </p:sp>
      <p:sp>
        <p:nvSpPr>
          <p:cNvPr id="3" name="Content Placeholder 2"/>
          <p:cNvSpPr>
            <a:spLocks noGrp="1"/>
          </p:cNvSpPr>
          <p:nvPr>
            <p:ph idx="1"/>
          </p:nvPr>
        </p:nvSpPr>
        <p:spPr/>
        <p:txBody>
          <a:bodyPr>
            <a:normAutofit/>
          </a:bodyPr>
          <a:lstStyle/>
          <a:p>
            <a:r>
              <a:rPr lang="en-US" sz="2400" dirty="0" smtClean="0"/>
              <a:t>You must receive Phase 2 recognition before Phases 3 or 4</a:t>
            </a:r>
          </a:p>
          <a:p>
            <a:r>
              <a:rPr lang="en-US" sz="2400" dirty="0" smtClean="0"/>
              <a:t>You can only apply for one Phase each year</a:t>
            </a:r>
          </a:p>
          <a:p>
            <a:r>
              <a:rPr lang="en-US" sz="2400" dirty="0" smtClean="0"/>
              <a:t>If your school has received an “EXEMPLARY” overall score on the KFE </a:t>
            </a:r>
            <a:r>
              <a:rPr lang="en-US" sz="2400" i="1" dirty="0" smtClean="0"/>
              <a:t>this year</a:t>
            </a:r>
            <a:r>
              <a:rPr lang="en-US" sz="2400" dirty="0" smtClean="0"/>
              <a:t>, Phase 2 will automatically be awarded. However, if a higher Phase is sought, and application must be completed.</a:t>
            </a:r>
          </a:p>
          <a:p>
            <a:r>
              <a:rPr lang="en-US" sz="2400" dirty="0" smtClean="0"/>
              <a:t>Additional assessments such as the School Climate Survey or DASNPBS are not required beyond Phase 1</a:t>
            </a:r>
          </a:p>
          <a:p>
            <a:endParaRPr lang="en-US" dirty="0"/>
          </a:p>
          <a:p>
            <a:pPr marL="0" indent="0">
              <a:buNone/>
            </a:pPr>
            <a:endParaRPr lang="en-US" dirty="0"/>
          </a:p>
        </p:txBody>
      </p:sp>
    </p:spTree>
    <p:extLst>
      <p:ext uri="{BB962C8B-B14F-4D97-AF65-F5344CB8AC3E}">
        <p14:creationId xmlns:p14="http://schemas.microsoft.com/office/powerpoint/2010/main" val="3459747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3"/>
          <a:srcRect l="14539" t="17524" r="13806" b="8271"/>
          <a:stretch/>
        </p:blipFill>
        <p:spPr>
          <a:xfrm>
            <a:off x="1977087" y="108210"/>
            <a:ext cx="8406989" cy="6529699"/>
          </a:xfrm>
          <a:prstGeom prst="rect">
            <a:avLst/>
          </a:prstGeom>
          <a:solidFill>
            <a:srgbClr val="000000">
              <a:shade val="95000"/>
            </a:srgbClr>
          </a:solidFill>
          <a:ln w="1905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327643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5FC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Congratulations &amp; Thank you, </a:t>
            </a:r>
            <a:br>
              <a:rPr lang="en-US" dirty="0" smtClean="0"/>
            </a:br>
            <a:r>
              <a:rPr lang="en-US" dirty="0" smtClean="0"/>
              <a:t>Melanie!</a:t>
            </a:r>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843" t="21854" r="17286" b="4869"/>
          <a:stretch/>
        </p:blipFill>
        <p:spPr>
          <a:xfrm>
            <a:off x="6120155" y="2267210"/>
            <a:ext cx="4489392" cy="3582445"/>
          </a:xfrm>
          <a:prstGeom prst="rect">
            <a:avLst/>
          </a:prstGeom>
          <a:solidFill>
            <a:srgbClr val="000000">
              <a:shade val="95000"/>
            </a:srgbClr>
          </a:solidFill>
          <a:ln w="57150" cap="sq">
            <a:solidFill>
              <a:schemeClr val="accent5"/>
            </a:solidFill>
            <a:miter lim="800000"/>
          </a:ln>
          <a:effectLst>
            <a:outerShdw blurRad="254000" dist="190500" dir="2700000" sy="90000" algn="bl" rotWithShape="0">
              <a:srgbClr val="000000">
                <a:alpha val="4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8433" y="2272625"/>
            <a:ext cx="3577030" cy="3577030"/>
          </a:xfrm>
          <a:prstGeom prst="rect">
            <a:avLst/>
          </a:prstGeom>
          <a:solidFill>
            <a:srgbClr val="000000">
              <a:shade val="95000"/>
            </a:srgbClr>
          </a:solidFill>
          <a:ln w="57150" cap="sq">
            <a:solidFill>
              <a:schemeClr val="accent5"/>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339710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It’s a Conversation</a:t>
            </a:r>
            <a:endParaRPr lang="en-US" sz="4400" b="1" dirty="0"/>
          </a:p>
        </p:txBody>
      </p:sp>
      <p:sp>
        <p:nvSpPr>
          <p:cNvPr id="3" name="Subtitle 2"/>
          <p:cNvSpPr>
            <a:spLocks noGrp="1"/>
          </p:cNvSpPr>
          <p:nvPr>
            <p:ph idx="1"/>
          </p:nvPr>
        </p:nvSpPr>
        <p:spPr/>
        <p:txBody>
          <a:bodyPr>
            <a:noAutofit/>
          </a:bodyPr>
          <a:lstStyle/>
          <a:p>
            <a:pPr marL="342900" indent="-342900" algn="l">
              <a:spcAft>
                <a:spcPts val="1200"/>
              </a:spcAft>
              <a:buFontTx/>
              <a:buChar char="-"/>
            </a:pPr>
            <a:r>
              <a:rPr lang="en-US" sz="2800" dirty="0" smtClean="0"/>
              <a:t>Do you have district conversations encouraging folks to apply for recognition?</a:t>
            </a:r>
          </a:p>
          <a:p>
            <a:pPr marL="342900" indent="-342900" algn="l">
              <a:spcAft>
                <a:spcPts val="1200"/>
              </a:spcAft>
              <a:buFontTx/>
              <a:buChar char="-"/>
            </a:pPr>
            <a:r>
              <a:rPr lang="en-US" sz="2800" dirty="0" smtClean="0"/>
              <a:t>Do you have time available to provide TA in completing the application process?</a:t>
            </a:r>
          </a:p>
          <a:p>
            <a:pPr marL="342900" indent="-342900" algn="l">
              <a:spcAft>
                <a:spcPts val="1200"/>
              </a:spcAft>
              <a:buFontTx/>
              <a:buChar char="-"/>
            </a:pPr>
            <a:r>
              <a:rPr lang="en-US" sz="2800" dirty="0" smtClean="0"/>
              <a:t>How do you use the recognition                       application or process as a tool?                       with your teams? </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699772"/>
            <a:ext cx="4840517" cy="2703567"/>
          </a:xfrm>
          <a:prstGeom prst="rect">
            <a:avLst/>
          </a:prstGeom>
        </p:spPr>
      </p:pic>
    </p:spTree>
    <p:extLst>
      <p:ext uri="{BB962C8B-B14F-4D97-AF65-F5344CB8AC3E}">
        <p14:creationId xmlns:p14="http://schemas.microsoft.com/office/powerpoint/2010/main" val="1915435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Significant Disproportionality</a:t>
            </a:r>
          </a:p>
        </p:txBody>
      </p:sp>
      <p:sp>
        <p:nvSpPr>
          <p:cNvPr id="3" name="Subtitle 2"/>
          <p:cNvSpPr>
            <a:spLocks noGrp="1"/>
          </p:cNvSpPr>
          <p:nvPr>
            <p:ph type="subTitle" idx="1"/>
          </p:nvPr>
        </p:nvSpPr>
        <p:spPr/>
        <p:txBody>
          <a:bodyPr>
            <a:normAutofit fontScale="92500" lnSpcReduction="20000"/>
          </a:bodyPr>
          <a:lstStyle/>
          <a:p>
            <a:endParaRPr lang="en-US" dirty="0"/>
          </a:p>
          <a:p>
            <a:r>
              <a:rPr lang="en-US" dirty="0"/>
              <a:t>April 2017</a:t>
            </a:r>
          </a:p>
          <a:p>
            <a:r>
              <a:rPr lang="en-US" dirty="0" smtClean="0"/>
              <a:t>DE-PBS </a:t>
            </a:r>
            <a:r>
              <a:rPr lang="en-US" dirty="0"/>
              <a:t>Cadre</a:t>
            </a:r>
          </a:p>
        </p:txBody>
      </p:sp>
    </p:spTree>
    <p:extLst>
      <p:ext uri="{BB962C8B-B14F-4D97-AF65-F5344CB8AC3E}">
        <p14:creationId xmlns:p14="http://schemas.microsoft.com/office/powerpoint/2010/main" val="3484407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056" y="95466"/>
            <a:ext cx="8229600" cy="1119673"/>
          </a:xfrm>
        </p:spPr>
        <p:txBody>
          <a:bodyPr/>
          <a:lstStyle/>
          <a:p>
            <a:pPr algn="l"/>
            <a:r>
              <a:rPr lang="en-US" dirty="0"/>
              <a:t>Significant Disproportionality</a:t>
            </a:r>
          </a:p>
        </p:txBody>
      </p:sp>
      <p:pic>
        <p:nvPicPr>
          <p:cNvPr id="1027" name="Picture 3" descr="C:\Users\Nancy O'Hara\AppData\Local\Microsoft\Windows\Temporary Internet Files\Content.IE5\UWG45X6R\childre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656" y="0"/>
            <a:ext cx="1578450" cy="16889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834056" y="1367936"/>
            <a:ext cx="8229600" cy="4828292"/>
          </a:xfrm>
        </p:spPr>
        <p:txBody>
          <a:bodyPr>
            <a:normAutofit fontScale="92500" lnSpcReduction="10000"/>
          </a:bodyPr>
          <a:lstStyle/>
          <a:p>
            <a:r>
              <a:rPr lang="en-US" dirty="0"/>
              <a:t>20 U.S.C. 1418(d) and 34 CFR §300.646</a:t>
            </a:r>
          </a:p>
          <a:p>
            <a:r>
              <a:rPr lang="en-US" dirty="0"/>
              <a:t>Determine whether significant disproportionality based on race/ethnicity is occurring with respect to: </a:t>
            </a:r>
          </a:p>
          <a:p>
            <a:pPr lvl="1"/>
            <a:r>
              <a:rPr lang="en-US" dirty="0"/>
              <a:t>The </a:t>
            </a:r>
            <a:r>
              <a:rPr lang="en-US" b="1" dirty="0">
                <a:solidFill>
                  <a:schemeClr val="tx2">
                    <a:lumMod val="75000"/>
                  </a:schemeClr>
                </a:solidFill>
              </a:rPr>
              <a:t>identification</a:t>
            </a:r>
            <a:r>
              <a:rPr lang="en-US" dirty="0"/>
              <a:t> of children as children with disabilities, including identification as children with particular impairments;</a:t>
            </a:r>
            <a:endParaRPr lang="en-US" dirty="0">
              <a:solidFill>
                <a:srgbClr val="FF0000"/>
              </a:solidFill>
            </a:endParaRPr>
          </a:p>
          <a:p>
            <a:pPr lvl="1"/>
            <a:r>
              <a:rPr lang="en-US" dirty="0"/>
              <a:t>The </a:t>
            </a:r>
            <a:r>
              <a:rPr lang="en-US" b="1" dirty="0">
                <a:solidFill>
                  <a:schemeClr val="tx2">
                    <a:lumMod val="75000"/>
                  </a:schemeClr>
                </a:solidFill>
              </a:rPr>
              <a:t>placement</a:t>
            </a:r>
            <a:r>
              <a:rPr lang="en-US" dirty="0"/>
              <a:t> of children in particular educational settings;</a:t>
            </a:r>
          </a:p>
          <a:p>
            <a:pPr lvl="1"/>
            <a:r>
              <a:rPr lang="en-US" dirty="0"/>
              <a:t>The incidence, duration, and type of </a:t>
            </a:r>
            <a:r>
              <a:rPr lang="en-US" b="1" dirty="0">
                <a:solidFill>
                  <a:schemeClr val="tx2">
                    <a:lumMod val="75000"/>
                  </a:schemeClr>
                </a:solidFill>
              </a:rPr>
              <a:t>disciplinary actions</a:t>
            </a:r>
            <a:r>
              <a:rPr lang="en-US" dirty="0"/>
              <a:t>, including suspensions and expulsions.</a:t>
            </a:r>
          </a:p>
        </p:txBody>
      </p:sp>
    </p:spTree>
    <p:extLst>
      <p:ext uri="{BB962C8B-B14F-4D97-AF65-F5344CB8AC3E}">
        <p14:creationId xmlns:p14="http://schemas.microsoft.com/office/powerpoint/2010/main" val="356937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0595"/>
            <a:ext cx="8229600" cy="1119673"/>
          </a:xfrm>
        </p:spPr>
        <p:txBody>
          <a:bodyPr/>
          <a:lstStyle/>
          <a:p>
            <a:r>
              <a:rPr lang="en-US" dirty="0"/>
              <a:t>Significant Disproportionality</a:t>
            </a:r>
          </a:p>
        </p:txBody>
      </p:sp>
      <p:graphicFrame>
        <p:nvGraphicFramePr>
          <p:cNvPr id="4" name="Content Placeholder 3"/>
          <p:cNvGraphicFramePr>
            <a:graphicFrameLocks noGrp="1"/>
          </p:cNvGraphicFramePr>
          <p:nvPr>
            <p:ph idx="1"/>
            <p:extLst/>
          </p:nvPr>
        </p:nvGraphicFramePr>
        <p:xfrm>
          <a:off x="2009775" y="1626806"/>
          <a:ext cx="8353425" cy="477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2069" y="1140698"/>
            <a:ext cx="4333462" cy="685430"/>
          </a:xfrm>
          <a:prstGeom prst="rect">
            <a:avLst/>
          </a:prstGeom>
        </p:spPr>
      </p:pic>
    </p:spTree>
    <p:extLst>
      <p:ext uri="{BB962C8B-B14F-4D97-AF65-F5344CB8AC3E}">
        <p14:creationId xmlns:p14="http://schemas.microsoft.com/office/powerpoint/2010/main" val="404155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Disproportionality</a:t>
            </a:r>
          </a:p>
        </p:txBody>
      </p:sp>
      <p:graphicFrame>
        <p:nvGraphicFramePr>
          <p:cNvPr id="4" name="Content Placeholder 3"/>
          <p:cNvGraphicFramePr>
            <a:graphicFrameLocks noGrp="1"/>
          </p:cNvGraphicFramePr>
          <p:nvPr>
            <p:ph idx="1"/>
            <p:extLst/>
          </p:nvPr>
        </p:nvGraphicFramePr>
        <p:xfrm>
          <a:off x="1981200" y="1537463"/>
          <a:ext cx="82296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0465419" y="1449659"/>
            <a:ext cx="16392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News Gothic MT"/>
                <a:ea typeface="+mn-ea"/>
                <a:cs typeface="+mn-cs"/>
              </a:rPr>
              <a:t>There will be reporting requirements for districts</a:t>
            </a:r>
          </a:p>
        </p:txBody>
      </p:sp>
      <p:sp>
        <p:nvSpPr>
          <p:cNvPr id="5" name="TextBox 4"/>
          <p:cNvSpPr txBox="1"/>
          <p:nvPr/>
        </p:nvSpPr>
        <p:spPr>
          <a:xfrm>
            <a:off x="183994" y="1382751"/>
            <a:ext cx="179720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News Gothic MT"/>
                <a:ea typeface="+mn-ea"/>
                <a:cs typeface="+mn-cs"/>
              </a:rPr>
              <a:t>17-18 School year data will be the starting point for the new requirements</a:t>
            </a:r>
          </a:p>
        </p:txBody>
      </p:sp>
    </p:spTree>
    <p:extLst>
      <p:ext uri="{BB962C8B-B14F-4D97-AF65-F5344CB8AC3E}">
        <p14:creationId xmlns:p14="http://schemas.microsoft.com/office/powerpoint/2010/main" val="113592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128" y="1225296"/>
            <a:ext cx="9732598" cy="3520440"/>
          </a:xfrm>
        </p:spPr>
        <p:txBody>
          <a:bodyPr>
            <a:normAutofit/>
          </a:bodyPr>
          <a:lstStyle/>
          <a:p>
            <a:r>
              <a:rPr lang="en-US" sz="6600" dirty="0" smtClean="0"/>
              <a:t>Tier 1 – School-wide Systems</a:t>
            </a:r>
            <a:endParaRPr lang="en-US" sz="6600" dirty="0"/>
          </a:p>
        </p:txBody>
      </p:sp>
      <p:sp>
        <p:nvSpPr>
          <p:cNvPr id="3" name="Text Placeholder 2"/>
          <p:cNvSpPr>
            <a:spLocks noGrp="1"/>
          </p:cNvSpPr>
          <p:nvPr>
            <p:ph type="body" idx="1"/>
          </p:nvPr>
        </p:nvSpPr>
        <p:spPr/>
        <p:txBody>
          <a:bodyPr/>
          <a:lstStyle/>
          <a:p>
            <a:endParaRPr lang="en-US"/>
          </a:p>
        </p:txBody>
      </p:sp>
      <p:sp>
        <p:nvSpPr>
          <p:cNvPr id="5" name="Isosceles Triangle 4"/>
          <p:cNvSpPr/>
          <p:nvPr/>
        </p:nvSpPr>
        <p:spPr>
          <a:xfrm>
            <a:off x="9594937" y="4910203"/>
            <a:ext cx="1916482" cy="194779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600"/>
              </a:spcAft>
              <a:buClr>
                <a:srgbClr val="002060"/>
              </a:buClr>
            </a:pPr>
            <a:r>
              <a:rPr lang="en-US" sz="4400" b="1" dirty="0"/>
              <a:t>Universal </a:t>
            </a:r>
            <a:r>
              <a:rPr lang="en-US" sz="4400" b="1" dirty="0" smtClean="0"/>
              <a:t/>
            </a:r>
            <a:br>
              <a:rPr lang="en-US" sz="4400" b="1" dirty="0" smtClean="0"/>
            </a:br>
            <a:r>
              <a:rPr lang="en-US" sz="4400" b="1" dirty="0" smtClean="0"/>
              <a:t>Screening</a:t>
            </a:r>
            <a:endParaRPr lang="en-US" sz="4400" dirty="0"/>
          </a:p>
        </p:txBody>
      </p:sp>
      <p:sp>
        <p:nvSpPr>
          <p:cNvPr id="3" name="Text Placeholder 2"/>
          <p:cNvSpPr>
            <a:spLocks noGrp="1"/>
          </p:cNvSpPr>
          <p:nvPr>
            <p:ph type="body" idx="1"/>
          </p:nvPr>
        </p:nvSpPr>
        <p:spPr/>
        <p:txBody>
          <a:bodyPr/>
          <a:lstStyle/>
          <a:p>
            <a:endParaRPr lang="en-US"/>
          </a:p>
        </p:txBody>
      </p:sp>
      <p:pic>
        <p:nvPicPr>
          <p:cNvPr id="1026" name="Picture 2" descr="Image result for students high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4647" y="1225296"/>
            <a:ext cx="6286500" cy="4191000"/>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59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Universal Screening Defined…</a:t>
            </a:r>
          </a:p>
        </p:txBody>
      </p:sp>
      <p:sp>
        <p:nvSpPr>
          <p:cNvPr id="3" name="Content Placeholder 2"/>
          <p:cNvSpPr>
            <a:spLocks noGrp="1"/>
          </p:cNvSpPr>
          <p:nvPr>
            <p:ph idx="1"/>
          </p:nvPr>
        </p:nvSpPr>
        <p:spPr>
          <a:xfrm>
            <a:off x="4784943" y="2514600"/>
            <a:ext cx="7086420" cy="3651250"/>
          </a:xfrm>
        </p:spPr>
        <p:txBody>
          <a:bodyPr>
            <a:normAutofit/>
          </a:bodyPr>
          <a:lstStyle/>
          <a:p>
            <a:pPr marL="0" indent="0">
              <a:buNone/>
            </a:pPr>
            <a:r>
              <a:rPr lang="en-US" sz="2800" dirty="0"/>
              <a:t>“Universal screening is the </a:t>
            </a:r>
            <a:r>
              <a:rPr lang="en-US" sz="2800" dirty="0">
                <a:solidFill>
                  <a:srgbClr val="FF0000"/>
                </a:solidFill>
              </a:rPr>
              <a:t>systematic assessment of </a:t>
            </a:r>
            <a:r>
              <a:rPr lang="en-US" sz="2800" b="1" i="1" u="sng" dirty="0">
                <a:solidFill>
                  <a:srgbClr val="FF0000"/>
                </a:solidFill>
              </a:rPr>
              <a:t>all</a:t>
            </a:r>
            <a:r>
              <a:rPr lang="en-US" sz="2800" i="1" dirty="0">
                <a:solidFill>
                  <a:srgbClr val="FF0000"/>
                </a:solidFill>
              </a:rPr>
              <a:t> </a:t>
            </a:r>
            <a:r>
              <a:rPr lang="en-US" sz="2800" dirty="0">
                <a:solidFill>
                  <a:srgbClr val="FF0000"/>
                </a:solidFill>
              </a:rPr>
              <a:t>children </a:t>
            </a:r>
            <a:r>
              <a:rPr lang="en-US" sz="2800" dirty="0"/>
              <a:t>within a given class, grade, school building, or school district, on academic and/or social-emotional indicators that the </a:t>
            </a:r>
            <a:r>
              <a:rPr lang="en-US" sz="2800" dirty="0">
                <a:solidFill>
                  <a:srgbClr val="FF0000"/>
                </a:solidFill>
              </a:rPr>
              <a:t>school personnel and community </a:t>
            </a:r>
            <a:r>
              <a:rPr lang="en-US" sz="2800" dirty="0"/>
              <a:t>have agreed are important.” </a:t>
            </a:r>
          </a:p>
          <a:p>
            <a:pPr marL="0" lvl="2" indent="0">
              <a:buNone/>
            </a:pPr>
            <a:r>
              <a:rPr lang="en-US" sz="3200" dirty="0"/>
              <a:t/>
            </a:r>
            <a:br>
              <a:rPr lang="en-US" sz="3200" dirty="0"/>
            </a:br>
            <a:r>
              <a:rPr lang="en-US" sz="2000" dirty="0"/>
              <a:t>Source: Ikeda, </a:t>
            </a:r>
            <a:r>
              <a:rPr lang="en-US" sz="2000" dirty="0" err="1"/>
              <a:t>Neessen</a:t>
            </a:r>
            <a:r>
              <a:rPr lang="en-US" sz="2000" dirty="0"/>
              <a:t>, &amp; Witt, 2009</a:t>
            </a:r>
          </a:p>
          <a:p>
            <a:pPr marL="0" indent="0">
              <a:buNone/>
            </a:pPr>
            <a:endParaRPr lang="en-US" dirty="0"/>
          </a:p>
        </p:txBody>
      </p:sp>
      <p:pic>
        <p:nvPicPr>
          <p:cNvPr id="4" name="Picture 3"/>
          <p:cNvPicPr>
            <a:picLocks noChangeAspect="1"/>
          </p:cNvPicPr>
          <p:nvPr/>
        </p:nvPicPr>
        <p:blipFill>
          <a:blip r:embed="rId3"/>
          <a:stretch>
            <a:fillRect/>
          </a:stretch>
        </p:blipFill>
        <p:spPr>
          <a:xfrm>
            <a:off x="609600" y="2315414"/>
            <a:ext cx="3999978" cy="4085386"/>
          </a:xfrm>
          <a:prstGeom prst="rect">
            <a:avLst/>
          </a:prstGeom>
        </p:spPr>
      </p:pic>
    </p:spTree>
    <p:extLst>
      <p:ext uri="{BB962C8B-B14F-4D97-AF65-F5344CB8AC3E}">
        <p14:creationId xmlns:p14="http://schemas.microsoft.com/office/powerpoint/2010/main" val="423718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Screening for Behavior</a:t>
            </a:r>
          </a:p>
        </p:txBody>
      </p:sp>
      <p:sp>
        <p:nvSpPr>
          <p:cNvPr id="3" name="Content Placeholder 2"/>
          <p:cNvSpPr>
            <a:spLocks noGrp="1"/>
          </p:cNvSpPr>
          <p:nvPr>
            <p:ph idx="1"/>
          </p:nvPr>
        </p:nvSpPr>
        <p:spPr>
          <a:xfrm>
            <a:off x="1600200" y="2590800"/>
            <a:ext cx="9620074" cy="3886200"/>
          </a:xfrm>
        </p:spPr>
        <p:txBody>
          <a:bodyPr>
            <a:normAutofit/>
          </a:bodyPr>
          <a:lstStyle/>
          <a:p>
            <a:r>
              <a:rPr lang="en-US" sz="2800" dirty="0"/>
              <a:t>Preventative</a:t>
            </a:r>
          </a:p>
          <a:p>
            <a:r>
              <a:rPr lang="en-US" sz="2800" dirty="0"/>
              <a:t>Provides earlier intervention to those at risk for behavioral and social emotional difficulties</a:t>
            </a:r>
          </a:p>
          <a:p>
            <a:r>
              <a:rPr lang="en-US" sz="2800" dirty="0"/>
              <a:t>Attending to student social emotional and behavior needs early via screening have been shown to:</a:t>
            </a:r>
          </a:p>
          <a:p>
            <a:pPr lvl="1"/>
            <a:r>
              <a:rPr lang="en-US" sz="2400" dirty="0"/>
              <a:t>Improved academic outcomes</a:t>
            </a:r>
          </a:p>
          <a:p>
            <a:pPr lvl="1"/>
            <a:r>
              <a:rPr lang="en-US" sz="2400" dirty="0"/>
              <a:t>Improve positive school climate </a:t>
            </a:r>
          </a:p>
          <a:p>
            <a:pPr lvl="1"/>
            <a:r>
              <a:rPr lang="en-US" sz="2400" dirty="0"/>
              <a:t>Improve interpersonal relations</a:t>
            </a:r>
          </a:p>
          <a:p>
            <a:endParaRPr lang="en-US" dirty="0"/>
          </a:p>
        </p:txBody>
      </p:sp>
    </p:spTree>
    <p:extLst>
      <p:ext uri="{BB962C8B-B14F-4D97-AF65-F5344CB8AC3E}">
        <p14:creationId xmlns:p14="http://schemas.microsoft.com/office/powerpoint/2010/main" val="217924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School-wide Base Rate</a:t>
            </a:r>
          </a:p>
        </p:txBody>
      </p:sp>
      <p:graphicFrame>
        <p:nvGraphicFramePr>
          <p:cNvPr id="4" name="Content Placeholder 3"/>
          <p:cNvGraphicFramePr>
            <a:graphicFrameLocks/>
          </p:cNvGraphicFramePr>
          <p:nvPr>
            <p:extLst/>
          </p:nvPr>
        </p:nvGraphicFramePr>
        <p:xfrm>
          <a:off x="3868692" y="1905001"/>
          <a:ext cx="3836562" cy="4666827"/>
        </p:xfrm>
        <a:graphic>
          <a:graphicData uri="http://schemas.openxmlformats.org/drawingml/2006/table">
            <a:tbl>
              <a:tblPr firstRow="1" bandRow="1">
                <a:tableStyleId>{F5AB1C69-6EDB-4FF4-983F-18BD219EF322}</a:tableStyleId>
              </a:tblPr>
              <a:tblGrid>
                <a:gridCol w="2397440">
                  <a:extLst>
                    <a:ext uri="{9D8B030D-6E8A-4147-A177-3AD203B41FA5}">
                      <a16:colId xmlns:a16="http://schemas.microsoft.com/office/drawing/2014/main" xmlns="" val="20000"/>
                    </a:ext>
                  </a:extLst>
                </a:gridCol>
                <a:gridCol w="1439122">
                  <a:extLst>
                    <a:ext uri="{9D8B030D-6E8A-4147-A177-3AD203B41FA5}">
                      <a16:colId xmlns:a16="http://schemas.microsoft.com/office/drawing/2014/main" xmlns="" val="20001"/>
                    </a:ext>
                  </a:extLst>
                </a:gridCol>
              </a:tblGrid>
              <a:tr h="1100667">
                <a:tc>
                  <a:txBody>
                    <a:bodyPr/>
                    <a:lstStyle/>
                    <a:p>
                      <a:r>
                        <a:rPr lang="en-US" sz="2000" dirty="0" smtClean="0"/>
                        <a:t>ELEMENTARY SCHOOLS</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2000" dirty="0" smtClean="0"/>
                        <a:t>1st Screener</a:t>
                      </a:r>
                    </a:p>
                    <a:p>
                      <a:r>
                        <a:rPr lang="en-US" sz="2000" dirty="0" smtClean="0"/>
                        <a:t>(2016-17)</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xmlns="" val="10000"/>
                  </a:ext>
                </a:extLst>
              </a:tr>
              <a:tr h="274452">
                <a:tc>
                  <a:txBody>
                    <a:bodyPr/>
                    <a:lstStyle/>
                    <a:p>
                      <a:r>
                        <a:rPr lang="en-US" sz="2000" b="1" dirty="0" smtClean="0"/>
                        <a:t>School A</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xmlns="" val="10001"/>
                  </a:ext>
                </a:extLst>
              </a:tr>
              <a:tr h="274452">
                <a:tc>
                  <a:txBody>
                    <a:bodyPr/>
                    <a:lstStyle/>
                    <a:p>
                      <a:pPr algn="r"/>
                      <a:r>
                        <a:rPr lang="en-US" sz="2000" dirty="0" smtClean="0"/>
                        <a:t>Internalizing</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19.3%</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74452">
                <a:tc>
                  <a:txBody>
                    <a:bodyPr/>
                    <a:lstStyle/>
                    <a:p>
                      <a:pPr algn="r"/>
                      <a:r>
                        <a:rPr lang="en-US" sz="2000" dirty="0" smtClean="0"/>
                        <a:t>Externalizing</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26.2%</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74452">
                <a:tc>
                  <a:txBody>
                    <a:bodyPr/>
                    <a:lstStyle/>
                    <a:p>
                      <a:pPr algn="l"/>
                      <a:r>
                        <a:rPr lang="en-US" sz="2000" b="1" dirty="0" smtClean="0"/>
                        <a:t>School B</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xmlns="" val="10004"/>
                  </a:ext>
                </a:extLst>
              </a:tr>
              <a:tr h="274452">
                <a:tc>
                  <a:txBody>
                    <a:bodyPr/>
                    <a:lstStyle/>
                    <a:p>
                      <a:pPr algn="r"/>
                      <a:r>
                        <a:rPr lang="en-US" sz="2000" dirty="0" smtClean="0"/>
                        <a:t>Internalizing</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12.0%</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74452">
                <a:tc>
                  <a:txBody>
                    <a:bodyPr/>
                    <a:lstStyle/>
                    <a:p>
                      <a:pPr algn="r"/>
                      <a:r>
                        <a:rPr lang="en-US" sz="2000" dirty="0" smtClean="0"/>
                        <a:t>Externalizing</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25.9%</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74452">
                <a:tc>
                  <a:txBody>
                    <a:bodyPr/>
                    <a:lstStyle/>
                    <a:p>
                      <a:pPr algn="l"/>
                      <a:r>
                        <a:rPr lang="en-US" sz="2000" b="1" dirty="0" smtClean="0"/>
                        <a:t>School C</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xmlns="" val="10007"/>
                  </a:ext>
                </a:extLst>
              </a:tr>
              <a:tr h="274452">
                <a:tc>
                  <a:txBody>
                    <a:bodyPr/>
                    <a:lstStyle/>
                    <a:p>
                      <a:pPr algn="r"/>
                      <a:r>
                        <a:rPr lang="en-US" sz="2000" dirty="0" smtClean="0"/>
                        <a:t>Internalizing</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15 %</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74452">
                <a:tc>
                  <a:txBody>
                    <a:bodyPr/>
                    <a:lstStyle/>
                    <a:p>
                      <a:pPr algn="r"/>
                      <a:r>
                        <a:rPr lang="en-US" sz="2000" dirty="0" smtClean="0"/>
                        <a:t>Externalizing</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23.7%</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graphicFrame>
        <p:nvGraphicFramePr>
          <p:cNvPr id="5" name="Content Placeholder 3"/>
          <p:cNvGraphicFramePr>
            <a:graphicFrameLocks/>
          </p:cNvGraphicFramePr>
          <p:nvPr>
            <p:extLst/>
          </p:nvPr>
        </p:nvGraphicFramePr>
        <p:xfrm>
          <a:off x="7915174" y="1905000"/>
          <a:ext cx="3819627" cy="4668982"/>
        </p:xfrm>
        <a:graphic>
          <a:graphicData uri="http://schemas.openxmlformats.org/drawingml/2006/table">
            <a:tbl>
              <a:tblPr firstRow="1" bandRow="1">
                <a:tableStyleId>{F5AB1C69-6EDB-4FF4-983F-18BD219EF322}</a:tableStyleId>
              </a:tblPr>
              <a:tblGrid>
                <a:gridCol w="2184985">
                  <a:extLst>
                    <a:ext uri="{9D8B030D-6E8A-4147-A177-3AD203B41FA5}">
                      <a16:colId xmlns:a16="http://schemas.microsoft.com/office/drawing/2014/main" xmlns="" val="20000"/>
                    </a:ext>
                  </a:extLst>
                </a:gridCol>
                <a:gridCol w="1634642">
                  <a:extLst>
                    <a:ext uri="{9D8B030D-6E8A-4147-A177-3AD203B41FA5}">
                      <a16:colId xmlns:a16="http://schemas.microsoft.com/office/drawing/2014/main" xmlns="" val="20001"/>
                    </a:ext>
                  </a:extLst>
                </a:gridCol>
              </a:tblGrid>
              <a:tr h="1102822">
                <a:tc>
                  <a:txBody>
                    <a:bodyPr/>
                    <a:lstStyle/>
                    <a:p>
                      <a:r>
                        <a:rPr lang="en-US" sz="2000" dirty="0" smtClean="0"/>
                        <a:t>SECONDARY SCHOOLS</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2000" dirty="0" smtClean="0"/>
                        <a:t>1st Screener</a:t>
                      </a:r>
                    </a:p>
                    <a:p>
                      <a:r>
                        <a:rPr lang="en-US" sz="2000" dirty="0" smtClean="0"/>
                        <a:t>(2016-17)</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xmlns="" val="10000"/>
                  </a:ext>
                </a:extLst>
              </a:tr>
              <a:tr h="274452">
                <a:tc>
                  <a:txBody>
                    <a:bodyPr/>
                    <a:lstStyle/>
                    <a:p>
                      <a:r>
                        <a:rPr lang="en-US" sz="2000" b="1" dirty="0" smtClean="0"/>
                        <a:t>School A</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xmlns="" val="10001"/>
                  </a:ext>
                </a:extLst>
              </a:tr>
              <a:tr h="274452">
                <a:tc>
                  <a:txBody>
                    <a:bodyPr/>
                    <a:lstStyle/>
                    <a:p>
                      <a:pPr algn="r"/>
                      <a:r>
                        <a:rPr lang="en-US" sz="2000" dirty="0" smtClean="0"/>
                        <a:t>Internalizing</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35.1%</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74452">
                <a:tc>
                  <a:txBody>
                    <a:bodyPr/>
                    <a:lstStyle/>
                    <a:p>
                      <a:pPr algn="r"/>
                      <a:r>
                        <a:rPr lang="en-US" sz="2000" dirty="0" smtClean="0"/>
                        <a:t>Externalizing</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17.6%</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74452">
                <a:tc>
                  <a:txBody>
                    <a:bodyPr/>
                    <a:lstStyle/>
                    <a:p>
                      <a:r>
                        <a:rPr lang="en-US" sz="2000" b="1" dirty="0" smtClean="0"/>
                        <a:t>School</a:t>
                      </a:r>
                      <a:r>
                        <a:rPr lang="en-US" sz="2000" b="1" baseline="0" dirty="0" smtClean="0"/>
                        <a:t> B</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xmlns="" val="10004"/>
                  </a:ext>
                </a:extLst>
              </a:tr>
              <a:tr h="274452">
                <a:tc>
                  <a:txBody>
                    <a:bodyPr/>
                    <a:lstStyle/>
                    <a:p>
                      <a:pPr algn="r"/>
                      <a:r>
                        <a:rPr lang="en-US" sz="2000" dirty="0" smtClean="0"/>
                        <a:t>Internalizing</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28.4%</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74452">
                <a:tc>
                  <a:txBody>
                    <a:bodyPr/>
                    <a:lstStyle/>
                    <a:p>
                      <a:pPr algn="r"/>
                      <a:r>
                        <a:rPr lang="en-US" sz="2000" dirty="0" smtClean="0"/>
                        <a:t>Externalizing</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14.9%</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74452">
                <a:tc>
                  <a:txBody>
                    <a:bodyPr/>
                    <a:lstStyle/>
                    <a:p>
                      <a:pPr algn="l"/>
                      <a:r>
                        <a:rPr lang="en-US" sz="2000" b="1" dirty="0" smtClean="0"/>
                        <a:t>School B</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xmlns="" val="10007"/>
                  </a:ext>
                </a:extLst>
              </a:tr>
              <a:tr h="274452">
                <a:tc>
                  <a:txBody>
                    <a:bodyPr/>
                    <a:lstStyle/>
                    <a:p>
                      <a:pPr algn="r"/>
                      <a:r>
                        <a:rPr lang="en-US" sz="2000" dirty="0" smtClean="0"/>
                        <a:t>Internalizing</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42.6%</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74452">
                <a:tc>
                  <a:txBody>
                    <a:bodyPr/>
                    <a:lstStyle/>
                    <a:p>
                      <a:pPr algn="r"/>
                      <a:r>
                        <a:rPr lang="en-US" sz="2000" dirty="0" smtClean="0"/>
                        <a:t>Externalizing</a:t>
                      </a:r>
                      <a:endParaRPr lang="en-US"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18.9%</a:t>
                      </a:r>
                      <a:endParaRPr lang="en-US" sz="20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6" name="TextBox 5"/>
          <p:cNvSpPr txBox="1"/>
          <p:nvPr/>
        </p:nvSpPr>
        <p:spPr>
          <a:xfrm>
            <a:off x="405282" y="3144983"/>
            <a:ext cx="3158611" cy="1384995"/>
          </a:xfrm>
          <a:prstGeom prst="rect">
            <a:avLst/>
          </a:prstGeom>
          <a:noFill/>
        </p:spPr>
        <p:txBody>
          <a:bodyPr wrap="square" rtlCol="0">
            <a:spAutoFit/>
          </a:bodyPr>
          <a:lstStyle/>
          <a:p>
            <a:pPr algn="ctr"/>
            <a:r>
              <a:rPr lang="en-US" sz="2800" b="1" dirty="0">
                <a:solidFill>
                  <a:srgbClr val="002060"/>
                </a:solidFill>
              </a:rPr>
              <a:t>How might your school use the following data?</a:t>
            </a:r>
          </a:p>
        </p:txBody>
      </p:sp>
      <p:sp>
        <p:nvSpPr>
          <p:cNvPr id="7" name="TextBox 6"/>
          <p:cNvSpPr txBox="1"/>
          <p:nvPr/>
        </p:nvSpPr>
        <p:spPr>
          <a:xfrm>
            <a:off x="405079" y="5943600"/>
            <a:ext cx="3158611" cy="369332"/>
          </a:xfrm>
          <a:prstGeom prst="rect">
            <a:avLst/>
          </a:prstGeom>
          <a:noFill/>
        </p:spPr>
        <p:txBody>
          <a:bodyPr wrap="square" rtlCol="0">
            <a:spAutoFit/>
          </a:bodyPr>
          <a:lstStyle/>
          <a:p>
            <a:r>
              <a:rPr lang="en-US" i="1" dirty="0">
                <a:solidFill>
                  <a:srgbClr val="002060"/>
                </a:solidFill>
              </a:rPr>
              <a:t>Eber &amp; Barrett, 2017</a:t>
            </a:r>
          </a:p>
        </p:txBody>
      </p:sp>
    </p:spTree>
    <p:extLst>
      <p:ext uri="{BB962C8B-B14F-4D97-AF65-F5344CB8AC3E}">
        <p14:creationId xmlns:p14="http://schemas.microsoft.com/office/powerpoint/2010/main" val="217475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Professional Development</a:t>
            </a:r>
            <a:endParaRPr lang="en-US" dirty="0"/>
          </a:p>
        </p:txBody>
      </p:sp>
      <p:sp>
        <p:nvSpPr>
          <p:cNvPr id="6" name="Text Placeholder 5"/>
          <p:cNvSpPr>
            <a:spLocks noGrp="1"/>
          </p:cNvSpPr>
          <p:nvPr>
            <p:ph type="body" idx="1"/>
          </p:nvPr>
        </p:nvSpPr>
        <p:spPr>
          <a:xfrm>
            <a:off x="2167128" y="5020056"/>
            <a:ext cx="9052560" cy="1066800"/>
          </a:xfrm>
        </p:spPr>
        <p:txBody>
          <a:bodyPr/>
          <a:lstStyle/>
          <a:p>
            <a:r>
              <a:rPr lang="en-US" dirty="0" smtClean="0"/>
              <a:t>Spring – Summer 2017</a:t>
            </a:r>
            <a:endParaRPr lang="en-US" dirty="0"/>
          </a:p>
        </p:txBody>
      </p:sp>
    </p:spTree>
    <p:extLst>
      <p:ext uri="{BB962C8B-B14F-4D97-AF65-F5344CB8AC3E}">
        <p14:creationId xmlns:p14="http://schemas.microsoft.com/office/powerpoint/2010/main" val="1167487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mn-lt"/>
                <a:cs typeface="Arial" pitchFamily="34" charset="0"/>
              </a:rPr>
              <a:t>The Need to Be Plan-</a:t>
            </a:r>
            <a:r>
              <a:rPr lang="en-US" altLang="en-US" b="1" dirty="0" err="1">
                <a:latin typeface="+mn-lt"/>
                <a:cs typeface="Arial" pitchFamily="34" charset="0"/>
              </a:rPr>
              <a:t>ful</a:t>
            </a:r>
            <a:endParaRPr lang="en-US" b="1" dirty="0">
              <a:latin typeface="+mn-lt"/>
            </a:endParaRPr>
          </a:p>
        </p:txBody>
      </p:sp>
      <p:sp>
        <p:nvSpPr>
          <p:cNvPr id="3" name="Content Placeholder 2"/>
          <p:cNvSpPr>
            <a:spLocks noGrp="1"/>
          </p:cNvSpPr>
          <p:nvPr>
            <p:ph idx="1"/>
          </p:nvPr>
        </p:nvSpPr>
        <p:spPr>
          <a:xfrm>
            <a:off x="1295401" y="2527300"/>
            <a:ext cx="8823361" cy="3416300"/>
          </a:xfrm>
        </p:spPr>
        <p:txBody>
          <a:bodyPr/>
          <a:lstStyle/>
          <a:p>
            <a:pPr marL="0" indent="0">
              <a:buNone/>
            </a:pPr>
            <a:r>
              <a:rPr lang="en-US" altLang="en-US" sz="3200" dirty="0"/>
              <a:t>Implementation occurs in stages</a:t>
            </a:r>
          </a:p>
          <a:p>
            <a:endParaRPr lang="en-US" dirty="0"/>
          </a:p>
        </p:txBody>
      </p:sp>
      <p:sp>
        <p:nvSpPr>
          <p:cNvPr id="4" name="Rectangle 3"/>
          <p:cNvSpPr txBox="1">
            <a:spLocks noChangeArrowheads="1"/>
          </p:cNvSpPr>
          <p:nvPr/>
        </p:nvSpPr>
        <p:spPr>
          <a:xfrm>
            <a:off x="2426815" y="3398520"/>
            <a:ext cx="4800600" cy="2514600"/>
          </a:xfrm>
          <a:prstGeom prst="rect">
            <a:avLst/>
          </a:prstGeom>
        </p:spPr>
        <p:txBody>
          <a:bodyPr vert="horz" lIns="91440" tIns="45720" rIns="91440" bIns="45720" rtlCol="0">
            <a:normAutofit fontScale="92500" lnSpcReduction="20000"/>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96875" lvl="1">
              <a:lnSpc>
                <a:spcPct val="80000"/>
              </a:lnSpc>
              <a:buBlip>
                <a:blip r:embed="rId3"/>
              </a:buBlip>
              <a:defRPr/>
            </a:pPr>
            <a:r>
              <a:rPr lang="en-US" altLang="en-US" sz="3200" dirty="0"/>
              <a:t>Exploration-Adoption</a:t>
            </a:r>
          </a:p>
          <a:p>
            <a:pPr marL="396875" lvl="1">
              <a:lnSpc>
                <a:spcPct val="80000"/>
              </a:lnSpc>
              <a:buBlip>
                <a:blip r:embed="rId3"/>
              </a:buBlip>
              <a:defRPr/>
            </a:pPr>
            <a:r>
              <a:rPr lang="en-US" altLang="en-US" sz="3200" dirty="0"/>
              <a:t>Installation</a:t>
            </a:r>
          </a:p>
          <a:p>
            <a:pPr marL="396875" lvl="1">
              <a:lnSpc>
                <a:spcPct val="80000"/>
              </a:lnSpc>
              <a:buBlip>
                <a:blip r:embed="rId3"/>
              </a:buBlip>
              <a:defRPr/>
            </a:pPr>
            <a:r>
              <a:rPr lang="en-US" altLang="en-US" sz="3200" dirty="0"/>
              <a:t>Initial Implementation</a:t>
            </a:r>
          </a:p>
          <a:p>
            <a:pPr marL="396875" lvl="1">
              <a:lnSpc>
                <a:spcPct val="80000"/>
              </a:lnSpc>
              <a:buBlip>
                <a:blip r:embed="rId3"/>
              </a:buBlip>
              <a:defRPr/>
            </a:pPr>
            <a:r>
              <a:rPr lang="en-US" altLang="en-US" sz="3200" dirty="0"/>
              <a:t>Full Implementation</a:t>
            </a:r>
          </a:p>
          <a:p>
            <a:pPr marL="396875" lvl="1">
              <a:lnSpc>
                <a:spcPct val="80000"/>
              </a:lnSpc>
              <a:buBlip>
                <a:blip r:embed="rId3"/>
              </a:buBlip>
              <a:defRPr/>
            </a:pPr>
            <a:r>
              <a:rPr lang="en-US" altLang="en-US" sz="3200" dirty="0"/>
              <a:t>Innovation</a:t>
            </a:r>
          </a:p>
          <a:p>
            <a:pPr marL="396875" lvl="1">
              <a:lnSpc>
                <a:spcPct val="80000"/>
              </a:lnSpc>
              <a:buBlip>
                <a:blip r:embed="rId3"/>
              </a:buBlip>
              <a:defRPr/>
            </a:pPr>
            <a:r>
              <a:rPr lang="en-US" altLang="en-US" sz="3200" dirty="0"/>
              <a:t>Sustainability</a:t>
            </a:r>
          </a:p>
        </p:txBody>
      </p:sp>
      <p:sp>
        <p:nvSpPr>
          <p:cNvPr id="5" name="Text Box 5"/>
          <p:cNvSpPr txBox="1">
            <a:spLocks noChangeArrowheads="1"/>
          </p:cNvSpPr>
          <p:nvPr/>
        </p:nvSpPr>
        <p:spPr bwMode="auto">
          <a:xfrm>
            <a:off x="3124200" y="6388100"/>
            <a:ext cx="655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MS PGothic"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MS PGothic"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9pPr>
          </a:lstStyle>
          <a:p>
            <a:pPr eaLnBrk="1" hangingPunct="1">
              <a:spcBef>
                <a:spcPct val="50000"/>
              </a:spcBef>
              <a:buFontTx/>
              <a:buNone/>
            </a:pPr>
            <a:r>
              <a:rPr lang="en-US" altLang="en-US" sz="1600" dirty="0">
                <a:latin typeface="Candara" pitchFamily="34" charset="0"/>
              </a:rPr>
              <a:t>Fixsen, Naoom, Blase, Friedman, &amp; Wallace, 2005</a:t>
            </a:r>
          </a:p>
        </p:txBody>
      </p:sp>
      <p:grpSp>
        <p:nvGrpSpPr>
          <p:cNvPr id="6" name="Group 6"/>
          <p:cNvGrpSpPr>
            <a:grpSpLocks/>
          </p:cNvGrpSpPr>
          <p:nvPr/>
        </p:nvGrpSpPr>
        <p:grpSpPr bwMode="auto">
          <a:xfrm>
            <a:off x="7072744" y="3733801"/>
            <a:ext cx="4738256" cy="1447800"/>
            <a:chOff x="3936" y="1632"/>
            <a:chExt cx="1587" cy="1152"/>
          </a:xfrm>
        </p:grpSpPr>
        <p:grpSp>
          <p:nvGrpSpPr>
            <p:cNvPr id="7" name="Group 7"/>
            <p:cNvGrpSpPr>
              <a:grpSpLocks/>
            </p:cNvGrpSpPr>
            <p:nvPr/>
          </p:nvGrpSpPr>
          <p:grpSpPr bwMode="auto">
            <a:xfrm>
              <a:off x="3936" y="1632"/>
              <a:ext cx="528" cy="1152"/>
              <a:chOff x="3936" y="1632"/>
              <a:chExt cx="528" cy="1152"/>
            </a:xfrm>
          </p:grpSpPr>
          <p:sp>
            <p:nvSpPr>
              <p:cNvPr id="9" name="Line 8"/>
              <p:cNvSpPr>
                <a:spLocks noChangeShapeType="1"/>
              </p:cNvSpPr>
              <p:nvPr/>
            </p:nvSpPr>
            <p:spPr bwMode="auto">
              <a:xfrm>
                <a:off x="3936" y="1632"/>
                <a:ext cx="384" cy="0"/>
              </a:xfrm>
              <a:prstGeom prst="line">
                <a:avLst/>
              </a:prstGeom>
              <a:noFill/>
              <a:ln w="38100">
                <a:solidFill>
                  <a:srgbClr val="0015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Line 9"/>
              <p:cNvSpPr>
                <a:spLocks noChangeShapeType="1"/>
              </p:cNvSpPr>
              <p:nvPr/>
            </p:nvSpPr>
            <p:spPr bwMode="auto">
              <a:xfrm>
                <a:off x="3936" y="2784"/>
                <a:ext cx="384" cy="0"/>
              </a:xfrm>
              <a:prstGeom prst="line">
                <a:avLst/>
              </a:prstGeom>
              <a:noFill/>
              <a:ln w="38100">
                <a:solidFill>
                  <a:srgbClr val="0015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 name="Line 10"/>
              <p:cNvSpPr>
                <a:spLocks noChangeShapeType="1"/>
              </p:cNvSpPr>
              <p:nvPr/>
            </p:nvSpPr>
            <p:spPr bwMode="auto">
              <a:xfrm flipV="1">
                <a:off x="4320" y="1632"/>
                <a:ext cx="0" cy="1152"/>
              </a:xfrm>
              <a:prstGeom prst="line">
                <a:avLst/>
              </a:prstGeom>
              <a:noFill/>
              <a:ln w="38100">
                <a:solidFill>
                  <a:srgbClr val="0015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11"/>
              <p:cNvSpPr>
                <a:spLocks noChangeShapeType="1"/>
              </p:cNvSpPr>
              <p:nvPr/>
            </p:nvSpPr>
            <p:spPr bwMode="auto">
              <a:xfrm>
                <a:off x="4320" y="2160"/>
                <a:ext cx="144" cy="0"/>
              </a:xfrm>
              <a:prstGeom prst="line">
                <a:avLst/>
              </a:prstGeom>
              <a:noFill/>
              <a:ln w="38100">
                <a:solidFill>
                  <a:srgbClr val="0015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8" name="Text Box 12"/>
            <p:cNvSpPr txBox="1">
              <a:spLocks noChangeArrowheads="1"/>
            </p:cNvSpPr>
            <p:nvPr/>
          </p:nvSpPr>
          <p:spPr bwMode="auto">
            <a:xfrm>
              <a:off x="4515" y="1888"/>
              <a:ext cx="1008" cy="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MS PGothic"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MS PGothic"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9pPr>
            </a:lstStyle>
            <a:p>
              <a:pPr eaLnBrk="1" hangingPunct="1">
                <a:spcBef>
                  <a:spcPct val="50000"/>
                </a:spcBef>
                <a:buFontTx/>
                <a:buNone/>
              </a:pPr>
              <a:r>
                <a:rPr lang="en-US" altLang="en-US" sz="3600" dirty="0">
                  <a:solidFill>
                    <a:srgbClr val="002060"/>
                  </a:solidFill>
                  <a:latin typeface="+mn-lt"/>
                </a:rPr>
                <a:t>2 to 4 Years</a:t>
              </a:r>
            </a:p>
          </p:txBody>
        </p:sp>
      </p:grpSp>
    </p:spTree>
    <p:extLst>
      <p:ext uri="{BB962C8B-B14F-4D97-AF65-F5344CB8AC3E}">
        <p14:creationId xmlns:p14="http://schemas.microsoft.com/office/powerpoint/2010/main" val="333064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2FEC-6C53-4F9E-85D1-9F3E209E3FCB}" type="slidenum">
              <a:rPr lang="en-US" smtClean="0"/>
              <a:t>31</a:t>
            </a:fld>
            <a:endParaRPr lang="en-US"/>
          </a:p>
        </p:txBody>
      </p:sp>
      <p:grpSp>
        <p:nvGrpSpPr>
          <p:cNvPr id="8" name="Group 7"/>
          <p:cNvGrpSpPr/>
          <p:nvPr/>
        </p:nvGrpSpPr>
        <p:grpSpPr>
          <a:xfrm>
            <a:off x="304940" y="1679171"/>
            <a:ext cx="7961064" cy="4015686"/>
            <a:chOff x="304940" y="1679171"/>
            <a:chExt cx="7961064" cy="4015686"/>
          </a:xfrm>
        </p:grpSpPr>
        <p:pic>
          <p:nvPicPr>
            <p:cNvPr id="4" name="Picture 3"/>
            <p:cNvPicPr>
              <a:picLocks noChangeAspect="1"/>
            </p:cNvPicPr>
            <p:nvPr/>
          </p:nvPicPr>
          <p:blipFill>
            <a:blip r:embed="rId3"/>
            <a:stretch>
              <a:fillRect/>
            </a:stretch>
          </p:blipFill>
          <p:spPr>
            <a:xfrm>
              <a:off x="304940" y="1897678"/>
              <a:ext cx="7961064" cy="3797179"/>
            </a:xfrm>
            <a:prstGeom prst="rect">
              <a:avLst/>
            </a:prstGeom>
            <a:ln>
              <a:solidFill>
                <a:schemeClr val="tx1"/>
              </a:solidFill>
            </a:ln>
          </p:spPr>
        </p:pic>
        <p:sp>
          <p:nvSpPr>
            <p:cNvPr id="5" name="TextBox 4"/>
            <p:cNvSpPr txBox="1"/>
            <p:nvPr/>
          </p:nvSpPr>
          <p:spPr>
            <a:xfrm>
              <a:off x="1812175" y="1679171"/>
              <a:ext cx="4971010" cy="382385"/>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smtClean="0"/>
                <a:t>Critical Questions to Consider</a:t>
              </a:r>
              <a:endParaRPr lang="en-US" dirty="0"/>
            </a:p>
          </p:txBody>
        </p:sp>
      </p:grpSp>
      <p:grpSp>
        <p:nvGrpSpPr>
          <p:cNvPr id="7" name="Group 6"/>
          <p:cNvGrpSpPr/>
          <p:nvPr/>
        </p:nvGrpSpPr>
        <p:grpSpPr>
          <a:xfrm>
            <a:off x="304940" y="183945"/>
            <a:ext cx="11326228" cy="6271401"/>
            <a:chOff x="304940" y="183945"/>
            <a:chExt cx="11326228" cy="6271401"/>
          </a:xfrm>
        </p:grpSpPr>
        <p:pic>
          <p:nvPicPr>
            <p:cNvPr id="3" name="Picture 2"/>
            <p:cNvPicPr>
              <a:picLocks noChangeAspect="1"/>
            </p:cNvPicPr>
            <p:nvPr/>
          </p:nvPicPr>
          <p:blipFill>
            <a:blip r:embed="rId4"/>
            <a:stretch>
              <a:fillRect/>
            </a:stretch>
          </p:blipFill>
          <p:spPr>
            <a:xfrm>
              <a:off x="2395043" y="375138"/>
              <a:ext cx="9236125" cy="6080208"/>
            </a:xfrm>
            <a:prstGeom prst="rect">
              <a:avLst/>
            </a:prstGeom>
            <a:ln>
              <a:solidFill>
                <a:schemeClr val="tx1"/>
              </a:solidFill>
            </a:ln>
          </p:spPr>
        </p:pic>
        <p:sp>
          <p:nvSpPr>
            <p:cNvPr id="6" name="TextBox 5"/>
            <p:cNvSpPr txBox="1"/>
            <p:nvPr/>
          </p:nvSpPr>
          <p:spPr>
            <a:xfrm>
              <a:off x="304940" y="183945"/>
              <a:ext cx="4971010" cy="382385"/>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smtClean="0"/>
                <a:t>Planning Tool</a:t>
              </a:r>
              <a:endParaRPr lang="en-US" dirty="0"/>
            </a:p>
          </p:txBody>
        </p:sp>
      </p:grpSp>
      <p:sp>
        <p:nvSpPr>
          <p:cNvPr id="9" name="Flowchart: Alternate Process 8"/>
          <p:cNvSpPr/>
          <p:nvPr/>
        </p:nvSpPr>
        <p:spPr>
          <a:xfrm>
            <a:off x="8098026" y="2368169"/>
            <a:ext cx="2882606" cy="112375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Delawarepbs.org</a:t>
            </a:r>
            <a:endParaRPr lang="en-US" sz="2400" b="1" dirty="0"/>
          </a:p>
        </p:txBody>
      </p:sp>
    </p:spTree>
    <p:extLst>
      <p:ext uri="{BB962C8B-B14F-4D97-AF65-F5344CB8AC3E}">
        <p14:creationId xmlns:p14="http://schemas.microsoft.com/office/powerpoint/2010/main" val="348550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2FEC-6C53-4F9E-85D1-9F3E209E3FCB}" type="slidenum">
              <a:rPr lang="en-US" smtClean="0"/>
              <a:t>32</a:t>
            </a:fld>
            <a:endParaRPr lang="en-US"/>
          </a:p>
        </p:txBody>
      </p:sp>
      <p:sp>
        <p:nvSpPr>
          <p:cNvPr id="3" name="TextBox 2"/>
          <p:cNvSpPr txBox="1"/>
          <p:nvPr/>
        </p:nvSpPr>
        <p:spPr>
          <a:xfrm>
            <a:off x="304940" y="228549"/>
            <a:ext cx="7177528" cy="369332"/>
          </a:xfrm>
          <a:prstGeom prst="rect">
            <a:avLst/>
          </a:prstGeom>
          <a:solidFill>
            <a:schemeClr val="accent1">
              <a:lumMod val="60000"/>
              <a:lumOff val="40000"/>
            </a:schemeClr>
          </a:solidFill>
          <a:ln>
            <a:solidFill>
              <a:schemeClr val="tx1"/>
            </a:solidFill>
          </a:ln>
        </p:spPr>
        <p:txBody>
          <a:bodyPr wrap="square" rtlCol="0">
            <a:spAutoFit/>
          </a:bodyPr>
          <a:lstStyle/>
          <a:p>
            <a:r>
              <a:rPr lang="en-US" dirty="0"/>
              <a:t>A Review of Commonly Used Social and Emotional Screening Tools</a:t>
            </a:r>
          </a:p>
        </p:txBody>
      </p:sp>
      <p:pic>
        <p:nvPicPr>
          <p:cNvPr id="4" name="Picture 3"/>
          <p:cNvPicPr>
            <a:picLocks noChangeAspect="1"/>
          </p:cNvPicPr>
          <p:nvPr/>
        </p:nvPicPr>
        <p:blipFill>
          <a:blip r:embed="rId3"/>
          <a:stretch>
            <a:fillRect/>
          </a:stretch>
        </p:blipFill>
        <p:spPr>
          <a:xfrm>
            <a:off x="1234446" y="670345"/>
            <a:ext cx="8690140" cy="5967564"/>
          </a:xfrm>
          <a:prstGeom prst="rect">
            <a:avLst/>
          </a:prstGeom>
        </p:spPr>
      </p:pic>
    </p:spTree>
    <p:extLst>
      <p:ext uri="{BB962C8B-B14F-4D97-AF65-F5344CB8AC3E}">
        <p14:creationId xmlns:p14="http://schemas.microsoft.com/office/powerpoint/2010/main" val="1978161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 </a:t>
            </a:r>
            <a:r>
              <a:rPr lang="en-US" b="1" dirty="0" smtClean="0"/>
              <a:t>a </a:t>
            </a:r>
            <a:r>
              <a:rPr lang="en-US" b="1" dirty="0"/>
              <a:t>school ready to do this?</a:t>
            </a:r>
          </a:p>
        </p:txBody>
      </p:sp>
      <p:sp>
        <p:nvSpPr>
          <p:cNvPr id="3" name="Content Placeholder 2"/>
          <p:cNvSpPr>
            <a:spLocks noGrp="1"/>
          </p:cNvSpPr>
          <p:nvPr>
            <p:ph idx="1"/>
          </p:nvPr>
        </p:nvSpPr>
        <p:spPr>
          <a:xfrm>
            <a:off x="972417" y="2093975"/>
            <a:ext cx="10155831" cy="4056303"/>
          </a:xfrm>
        </p:spPr>
        <p:txBody>
          <a:bodyPr>
            <a:normAutofit lnSpcReduction="10000"/>
          </a:bodyPr>
          <a:lstStyle/>
          <a:p>
            <a:r>
              <a:rPr lang="en-US" sz="2800" dirty="0"/>
              <a:t>What are </a:t>
            </a:r>
            <a:r>
              <a:rPr lang="en-US" sz="2800" dirty="0" smtClean="0"/>
              <a:t>the </a:t>
            </a:r>
            <a:r>
              <a:rPr lang="en-US" sz="2800" dirty="0"/>
              <a:t>district policies and resources related to screening?</a:t>
            </a:r>
          </a:p>
          <a:p>
            <a:r>
              <a:rPr lang="en-US" sz="2800" dirty="0"/>
              <a:t>Does </a:t>
            </a:r>
            <a:r>
              <a:rPr lang="en-US" sz="2800" dirty="0" smtClean="0"/>
              <a:t>a </a:t>
            </a:r>
            <a:r>
              <a:rPr lang="en-US" sz="2800" dirty="0"/>
              <a:t>school have an effective school wide program that is working well for 80-85% of your students?</a:t>
            </a:r>
          </a:p>
          <a:p>
            <a:pPr lvl="0"/>
            <a:r>
              <a:rPr lang="en-US" sz="2800" dirty="0"/>
              <a:t>Is </a:t>
            </a:r>
            <a:r>
              <a:rPr lang="en-US" sz="2800" dirty="0" smtClean="0"/>
              <a:t>a </a:t>
            </a:r>
            <a:r>
              <a:rPr lang="en-US" sz="2800" dirty="0"/>
              <a:t>problem solving team functioning well or overwhelmed?</a:t>
            </a:r>
          </a:p>
          <a:p>
            <a:pPr lvl="0"/>
            <a:r>
              <a:rPr lang="en-US" sz="2800" dirty="0"/>
              <a:t>What in-school resources are available to provide interventions?</a:t>
            </a:r>
          </a:p>
          <a:p>
            <a:pPr lvl="0"/>
            <a:r>
              <a:rPr lang="en-US" sz="2800" dirty="0"/>
              <a:t>Does </a:t>
            </a:r>
            <a:r>
              <a:rPr lang="en-US" sz="2800" dirty="0" smtClean="0"/>
              <a:t>the </a:t>
            </a:r>
            <a:r>
              <a:rPr lang="en-US" sz="2800" dirty="0"/>
              <a:t>district have effective connections with community support services? </a:t>
            </a:r>
          </a:p>
          <a:p>
            <a:endParaRPr lang="en-US" dirty="0"/>
          </a:p>
        </p:txBody>
      </p:sp>
    </p:spTree>
    <p:extLst>
      <p:ext uri="{BB962C8B-B14F-4D97-AF65-F5344CB8AC3E}">
        <p14:creationId xmlns:p14="http://schemas.microsoft.com/office/powerpoint/2010/main" val="354087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357" y="838200"/>
            <a:ext cx="10208189" cy="706964"/>
          </a:xfrm>
        </p:spPr>
        <p:txBody>
          <a:bodyPr>
            <a:normAutofit fontScale="90000"/>
          </a:bodyPr>
          <a:lstStyle/>
          <a:p>
            <a:r>
              <a:rPr lang="en-US" b="1" dirty="0"/>
              <a:t>How do </a:t>
            </a:r>
            <a:r>
              <a:rPr lang="en-US" b="1" dirty="0" smtClean="0"/>
              <a:t>we mov</a:t>
            </a:r>
            <a:r>
              <a:rPr lang="en-US" dirty="0" smtClean="0"/>
              <a:t>e beyond the need</a:t>
            </a:r>
            <a:r>
              <a:rPr lang="en-US" b="1" dirty="0" smtClean="0"/>
              <a:t>?</a:t>
            </a:r>
            <a:br>
              <a:rPr lang="en-US" b="1" dirty="0" smtClean="0"/>
            </a:br>
            <a:r>
              <a:rPr lang="en-US" dirty="0" smtClean="0"/>
              <a:t>Selecting an intervention…</a:t>
            </a:r>
            <a:r>
              <a:rPr lang="en-US" b="1" dirty="0" smtClean="0"/>
              <a:t>  </a:t>
            </a:r>
            <a:endParaRPr lang="en-US" dirty="0"/>
          </a:p>
        </p:txBody>
      </p:sp>
      <p:sp>
        <p:nvSpPr>
          <p:cNvPr id="3" name="Content Placeholder 2"/>
          <p:cNvSpPr>
            <a:spLocks noGrp="1"/>
          </p:cNvSpPr>
          <p:nvPr>
            <p:ph idx="1"/>
          </p:nvPr>
        </p:nvSpPr>
        <p:spPr>
          <a:xfrm>
            <a:off x="1514419" y="2139176"/>
            <a:ext cx="8823361" cy="3416300"/>
          </a:xfrm>
        </p:spPr>
        <p:txBody>
          <a:bodyPr>
            <a:normAutofit/>
          </a:bodyPr>
          <a:lstStyle/>
          <a:p>
            <a:pPr lvl="1">
              <a:spcAft>
                <a:spcPts val="600"/>
              </a:spcAft>
            </a:pPr>
            <a:r>
              <a:rPr lang="en-US" sz="3000" dirty="0" smtClean="0"/>
              <a:t>Questions </a:t>
            </a:r>
            <a:r>
              <a:rPr lang="en-US" sz="3000" dirty="0"/>
              <a:t>to consider when selecting a universal </a:t>
            </a:r>
            <a:r>
              <a:rPr lang="en-US" sz="3000" dirty="0" smtClean="0"/>
              <a:t>screener</a:t>
            </a:r>
          </a:p>
          <a:p>
            <a:pPr lvl="1">
              <a:spcAft>
                <a:spcPts val="600"/>
              </a:spcAft>
            </a:pPr>
            <a:r>
              <a:rPr lang="en-US" sz="3000" dirty="0" smtClean="0"/>
              <a:t>Universal </a:t>
            </a:r>
            <a:r>
              <a:rPr lang="en-US" sz="3000" dirty="0"/>
              <a:t>screener planning </a:t>
            </a:r>
            <a:r>
              <a:rPr lang="en-US" sz="3000" dirty="0" smtClean="0"/>
              <a:t>guide</a:t>
            </a:r>
          </a:p>
          <a:p>
            <a:pPr lvl="1">
              <a:spcAft>
                <a:spcPts val="600"/>
              </a:spcAft>
            </a:pPr>
            <a:r>
              <a:rPr lang="en-US" sz="3000" dirty="0" smtClean="0"/>
              <a:t>A </a:t>
            </a:r>
            <a:r>
              <a:rPr lang="en-US" sz="3000" dirty="0"/>
              <a:t>brief review of available universal screening tools </a:t>
            </a:r>
          </a:p>
          <a:p>
            <a:endParaRPr lang="en-US" dirty="0"/>
          </a:p>
        </p:txBody>
      </p:sp>
    </p:spTree>
    <p:extLst>
      <p:ext uri="{BB962C8B-B14F-4D97-AF65-F5344CB8AC3E}">
        <p14:creationId xmlns:p14="http://schemas.microsoft.com/office/powerpoint/2010/main" val="74713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08070"/>
          </a:xfrm>
        </p:spPr>
        <p:txBody>
          <a:bodyPr/>
          <a:lstStyle/>
          <a:p>
            <a:r>
              <a:rPr lang="en-US" b="1" dirty="0" smtClean="0"/>
              <a:t>Types of Universal Screeners</a:t>
            </a:r>
            <a:endParaRPr lang="en-US" b="1" dirty="0"/>
          </a:p>
        </p:txBody>
      </p:sp>
      <p:sp>
        <p:nvSpPr>
          <p:cNvPr id="3" name="Content Placeholder 2"/>
          <p:cNvSpPr>
            <a:spLocks noGrp="1"/>
          </p:cNvSpPr>
          <p:nvPr>
            <p:ph idx="1"/>
          </p:nvPr>
        </p:nvSpPr>
        <p:spPr>
          <a:xfrm>
            <a:off x="704557" y="1539238"/>
            <a:ext cx="10781589" cy="5318761"/>
          </a:xfrm>
        </p:spPr>
        <p:txBody>
          <a:bodyPr>
            <a:normAutofit/>
          </a:bodyPr>
          <a:lstStyle/>
          <a:p>
            <a:r>
              <a:rPr lang="en-US" b="1" dirty="0"/>
              <a:t>Informal Screening </a:t>
            </a:r>
            <a:r>
              <a:rPr lang="en-US" b="1" dirty="0" smtClean="0"/>
              <a:t>Tools</a:t>
            </a:r>
          </a:p>
          <a:p>
            <a:endParaRPr lang="en-US" sz="2800" dirty="0"/>
          </a:p>
          <a:p>
            <a:endParaRPr lang="en-US" sz="1900" b="1" dirty="0" smtClean="0"/>
          </a:p>
          <a:p>
            <a:pPr marL="0" indent="0">
              <a:buNone/>
            </a:pPr>
            <a:endParaRPr lang="en-US" sz="1900" b="1" dirty="0"/>
          </a:p>
          <a:p>
            <a:r>
              <a:rPr lang="en-US" sz="1900" b="1" dirty="0" smtClean="0"/>
              <a:t>Formal </a:t>
            </a:r>
            <a:r>
              <a:rPr lang="en-US" sz="1900" b="1" dirty="0"/>
              <a:t>Screening </a:t>
            </a:r>
            <a:r>
              <a:rPr lang="en-US" sz="1900" b="1" dirty="0" smtClean="0"/>
              <a:t>Tools</a:t>
            </a:r>
          </a:p>
          <a:p>
            <a:r>
              <a:rPr lang="en-US" sz="1900" dirty="0"/>
              <a:t>Systematic Screening for Behavior Disorders (SSBD</a:t>
            </a:r>
            <a:r>
              <a:rPr lang="en-US" sz="1900" dirty="0" smtClean="0"/>
              <a:t>)</a:t>
            </a:r>
          </a:p>
          <a:p>
            <a:r>
              <a:rPr lang="en-US" sz="1900" dirty="0"/>
              <a:t>BASC-3 Behavioral and Emotional Screening System (BESS</a:t>
            </a:r>
            <a:r>
              <a:rPr lang="en-US" sz="1900" dirty="0" smtClean="0"/>
              <a:t>)</a:t>
            </a:r>
          </a:p>
          <a:p>
            <a:r>
              <a:rPr lang="en-US" sz="1900" dirty="0"/>
              <a:t>Behavior Intervention Monitoring Assessment System (BIMAS</a:t>
            </a:r>
            <a:r>
              <a:rPr lang="en-US" sz="1900" dirty="0" smtClean="0"/>
              <a:t>)</a:t>
            </a:r>
          </a:p>
          <a:p>
            <a:r>
              <a:rPr lang="en-US" sz="1900" dirty="0"/>
              <a:t>Social Skills Improvement System Performance Screening Guide (SSIS PSG</a:t>
            </a:r>
            <a:r>
              <a:rPr lang="en-US" sz="1900" dirty="0" smtClean="0"/>
              <a:t>)</a:t>
            </a:r>
          </a:p>
          <a:p>
            <a:r>
              <a:rPr lang="en-US" sz="1900" dirty="0"/>
              <a:t>Devereux Student Strengths Assessment (DESSA) and DESSA </a:t>
            </a:r>
            <a:r>
              <a:rPr lang="en-US" sz="1900" dirty="0" smtClean="0"/>
              <a:t>Mini</a:t>
            </a:r>
          </a:p>
          <a:p>
            <a:r>
              <a:rPr lang="en-US" sz="1900" dirty="0"/>
              <a:t>Developmental Assets Profile (DAP</a:t>
            </a:r>
            <a:r>
              <a:rPr lang="en-US" sz="1900" dirty="0" smtClean="0"/>
              <a:t>)</a:t>
            </a:r>
          </a:p>
          <a:p>
            <a:r>
              <a:rPr lang="en-US" sz="1900" dirty="0"/>
              <a:t>Strengths and Difficulties Questionnaire</a:t>
            </a:r>
            <a:br>
              <a:rPr lang="en-US" sz="1900" dirty="0"/>
            </a:br>
            <a:endParaRPr lang="en-US" sz="1900" dirty="0"/>
          </a:p>
          <a:p>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1794276422"/>
              </p:ext>
            </p:extLst>
          </p:nvPr>
        </p:nvGraphicFramePr>
        <p:xfrm>
          <a:off x="1486568" y="1890739"/>
          <a:ext cx="8128000" cy="1249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1758769090"/>
                    </a:ext>
                  </a:extLst>
                </a:gridCol>
                <a:gridCol w="4064000">
                  <a:extLst>
                    <a:ext uri="{9D8B030D-6E8A-4147-A177-3AD203B41FA5}">
                      <a16:colId xmlns:a16="http://schemas.microsoft.com/office/drawing/2014/main" xmlns="" val="1334828467"/>
                    </a:ext>
                  </a:extLst>
                </a:gridCol>
              </a:tblGrid>
              <a:tr h="370840">
                <a:tc>
                  <a:txBody>
                    <a:bodyPr/>
                    <a:lstStyle/>
                    <a:p>
                      <a:pPr marL="285750" indent="-285750">
                        <a:buFont typeface="Arial" panose="020B0604020202020204" pitchFamily="34" charset="0"/>
                        <a:buChar char="•"/>
                      </a:pPr>
                      <a:r>
                        <a:rPr lang="en-US" sz="1900" b="0" dirty="0" smtClean="0">
                          <a:solidFill>
                            <a:sysClr val="windowText" lastClr="000000"/>
                          </a:solidFill>
                        </a:rPr>
                        <a:t>ODR</a:t>
                      </a:r>
                    </a:p>
                    <a:p>
                      <a:pPr marL="285750" indent="-285750">
                        <a:buFont typeface="Arial" panose="020B0604020202020204" pitchFamily="34" charset="0"/>
                        <a:buChar char="•"/>
                      </a:pPr>
                      <a:r>
                        <a:rPr lang="en-US" sz="1900" b="0" dirty="0" smtClean="0">
                          <a:solidFill>
                            <a:sysClr val="windowText" lastClr="000000"/>
                          </a:solidFill>
                        </a:rPr>
                        <a:t>Attendance</a:t>
                      </a:r>
                    </a:p>
                    <a:p>
                      <a:pPr marL="285750" indent="-285750">
                        <a:buFont typeface="Arial" panose="020B0604020202020204" pitchFamily="34" charset="0"/>
                        <a:buChar char="•"/>
                      </a:pPr>
                      <a:r>
                        <a:rPr lang="en-US" sz="1900" b="0" dirty="0" smtClean="0">
                          <a:solidFill>
                            <a:sysClr val="windowText" lastClr="000000"/>
                          </a:solidFill>
                        </a:rPr>
                        <a:t>Academic Data</a:t>
                      </a:r>
                    </a:p>
                    <a:p>
                      <a:pPr marL="285750" indent="-285750">
                        <a:buFont typeface="Arial" panose="020B0604020202020204" pitchFamily="34" charset="0"/>
                        <a:buChar char="•"/>
                      </a:pPr>
                      <a:endParaRPr lang="en-US" sz="1900" b="0" dirty="0">
                        <a:solidFill>
                          <a:sysClr val="windowText" lastClr="000000"/>
                        </a:solidFill>
                      </a:endParaRPr>
                    </a:p>
                  </a:txBody>
                  <a:tcPr>
                    <a:solidFill>
                      <a:schemeClr val="bg1"/>
                    </a:solidFill>
                  </a:tcPr>
                </a:tc>
                <a:tc>
                  <a:txBody>
                    <a:bodyPr/>
                    <a:lstStyle/>
                    <a:p>
                      <a:pPr marL="285750" indent="-285750">
                        <a:buFont typeface="Arial" panose="020B0604020202020204" pitchFamily="34" charset="0"/>
                        <a:buChar char="•"/>
                      </a:pPr>
                      <a:r>
                        <a:rPr lang="en-US" sz="1900" b="0" dirty="0" smtClean="0">
                          <a:solidFill>
                            <a:sysClr val="windowText" lastClr="000000"/>
                          </a:solidFill>
                        </a:rPr>
                        <a:t>Time on Task</a:t>
                      </a:r>
                    </a:p>
                    <a:p>
                      <a:pPr marL="285750" indent="-285750">
                        <a:buFont typeface="Arial" panose="020B0604020202020204" pitchFamily="34" charset="0"/>
                        <a:buChar char="•"/>
                      </a:pPr>
                      <a:r>
                        <a:rPr lang="en-US" sz="1900" b="0" dirty="0" smtClean="0">
                          <a:solidFill>
                            <a:sysClr val="windowText" lastClr="000000"/>
                          </a:solidFill>
                        </a:rPr>
                        <a:t>Create your own</a:t>
                      </a:r>
                    </a:p>
                    <a:p>
                      <a:pPr marL="285750" indent="-285750">
                        <a:buFont typeface="Arial" panose="020B0604020202020204" pitchFamily="34" charset="0"/>
                        <a:buChar char="•"/>
                      </a:pPr>
                      <a:endParaRPr lang="en-US" sz="1900" b="0" dirty="0">
                        <a:solidFill>
                          <a:sysClr val="windowText" lastClr="000000"/>
                        </a:solidFill>
                      </a:endParaRPr>
                    </a:p>
                  </a:txBody>
                  <a:tcPr>
                    <a:solidFill>
                      <a:schemeClr val="bg1"/>
                    </a:solidFill>
                  </a:tcPr>
                </a:tc>
                <a:extLst>
                  <a:ext uri="{0D108BD9-81ED-4DB2-BD59-A6C34878D82A}">
                    <a16:rowId xmlns:a16="http://schemas.microsoft.com/office/drawing/2014/main" xmlns="" val="1798042777"/>
                  </a:ext>
                </a:extLst>
              </a:tr>
            </a:tbl>
          </a:graphicData>
        </a:graphic>
      </p:graphicFrame>
    </p:spTree>
    <p:extLst>
      <p:ext uri="{BB962C8B-B14F-4D97-AF65-F5344CB8AC3E}">
        <p14:creationId xmlns:p14="http://schemas.microsoft.com/office/powerpoint/2010/main" val="418835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616630" cy="1609344"/>
          </a:xfrm>
        </p:spPr>
        <p:txBody>
          <a:bodyPr/>
          <a:lstStyle/>
          <a:p>
            <a:r>
              <a:rPr lang="en-US" b="1" dirty="0" smtClean="0"/>
              <a:t>Follow-up Questions</a:t>
            </a:r>
            <a:endParaRPr lang="en-US" b="1" dirty="0"/>
          </a:p>
        </p:txBody>
      </p:sp>
      <p:sp>
        <p:nvSpPr>
          <p:cNvPr id="3" name="Content Placeholder 2"/>
          <p:cNvSpPr>
            <a:spLocks noGrp="1"/>
          </p:cNvSpPr>
          <p:nvPr>
            <p:ph idx="1"/>
          </p:nvPr>
        </p:nvSpPr>
        <p:spPr>
          <a:xfrm>
            <a:off x="4584665" y="2819400"/>
            <a:ext cx="6845336" cy="2861078"/>
          </a:xfrm>
        </p:spPr>
        <p:txBody>
          <a:bodyPr>
            <a:normAutofit/>
          </a:bodyPr>
          <a:lstStyle/>
          <a:p>
            <a:r>
              <a:rPr lang="en-US" sz="2400" dirty="0"/>
              <a:t>What are your current screeners or screening processes for behavior?</a:t>
            </a:r>
            <a:br>
              <a:rPr lang="en-US" sz="2400" dirty="0"/>
            </a:br>
            <a:endParaRPr lang="en-US" sz="2400" dirty="0"/>
          </a:p>
          <a:p>
            <a:r>
              <a:rPr lang="en-US" sz="2400" dirty="0"/>
              <a:t>In what way does your system use the screening data to identify students in need of intervention?</a:t>
            </a:r>
            <a:r>
              <a:rPr lang="en-US" dirty="0"/>
              <a:t/>
            </a:r>
            <a:br>
              <a:rPr lang="en-US" dirty="0"/>
            </a:br>
            <a:endParaRPr lang="en-US" dirty="0"/>
          </a:p>
          <a:p>
            <a:endParaRPr lang="en-US" dirty="0"/>
          </a:p>
        </p:txBody>
      </p:sp>
      <p:pic>
        <p:nvPicPr>
          <p:cNvPr id="4" name="Picture 3"/>
          <p:cNvPicPr>
            <a:picLocks noChangeAspect="1"/>
          </p:cNvPicPr>
          <p:nvPr/>
        </p:nvPicPr>
        <p:blipFill>
          <a:blip r:embed="rId3"/>
          <a:stretch>
            <a:fillRect/>
          </a:stretch>
        </p:blipFill>
        <p:spPr>
          <a:xfrm>
            <a:off x="370856" y="2590800"/>
            <a:ext cx="3788076" cy="3623078"/>
          </a:xfrm>
          <a:prstGeom prst="rect">
            <a:avLst/>
          </a:prstGeom>
          <a:ln w="38100">
            <a:solidFill>
              <a:srgbClr val="002060"/>
            </a:solidFill>
          </a:ln>
        </p:spPr>
      </p:pic>
    </p:spTree>
    <p:extLst>
      <p:ext uri="{BB962C8B-B14F-4D97-AF65-F5344CB8AC3E}">
        <p14:creationId xmlns:p14="http://schemas.microsoft.com/office/powerpoint/2010/main" val="21136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Supporting &amp; Responding to </a:t>
            </a:r>
            <a:r>
              <a:rPr lang="en-US" sz="5400" dirty="0" smtClean="0"/>
              <a:t>Behavior </a:t>
            </a:r>
            <a:r>
              <a:rPr lang="en-US" sz="4800" dirty="0" smtClean="0"/>
              <a:t/>
            </a:r>
            <a:br>
              <a:rPr lang="en-US" sz="4800" dirty="0" smtClean="0"/>
            </a:br>
            <a:endParaRPr lang="en-US" sz="4800" dirty="0"/>
          </a:p>
        </p:txBody>
      </p:sp>
      <p:pic>
        <p:nvPicPr>
          <p:cNvPr id="4" name="Picture 3"/>
          <p:cNvPicPr>
            <a:picLocks noChangeAspect="1"/>
          </p:cNvPicPr>
          <p:nvPr/>
        </p:nvPicPr>
        <p:blipFill>
          <a:blip r:embed="rId3"/>
          <a:stretch>
            <a:fillRect/>
          </a:stretch>
        </p:blipFill>
        <p:spPr>
          <a:xfrm>
            <a:off x="3262931" y="3663566"/>
            <a:ext cx="1104900" cy="1104900"/>
          </a:xfrm>
          <a:prstGeom prst="rect">
            <a:avLst/>
          </a:prstGeom>
        </p:spPr>
      </p:pic>
      <p:pic>
        <p:nvPicPr>
          <p:cNvPr id="5" name="Picture 4"/>
          <p:cNvPicPr>
            <a:picLocks noChangeAspect="1"/>
          </p:cNvPicPr>
          <p:nvPr/>
        </p:nvPicPr>
        <p:blipFill>
          <a:blip r:embed="rId3"/>
          <a:stretch>
            <a:fillRect/>
          </a:stretch>
        </p:blipFill>
        <p:spPr>
          <a:xfrm>
            <a:off x="3653882" y="356375"/>
            <a:ext cx="1104900" cy="1104900"/>
          </a:xfrm>
          <a:prstGeom prst="rect">
            <a:avLst/>
          </a:prstGeom>
        </p:spPr>
      </p:pic>
      <p:pic>
        <p:nvPicPr>
          <p:cNvPr id="6" name="Picture 5"/>
          <p:cNvPicPr>
            <a:picLocks noChangeAspect="1"/>
          </p:cNvPicPr>
          <p:nvPr/>
        </p:nvPicPr>
        <p:blipFill>
          <a:blip r:embed="rId3"/>
          <a:stretch>
            <a:fillRect/>
          </a:stretch>
        </p:blipFill>
        <p:spPr>
          <a:xfrm>
            <a:off x="7428106" y="672846"/>
            <a:ext cx="1104900" cy="1104900"/>
          </a:xfrm>
          <a:prstGeom prst="rect">
            <a:avLst/>
          </a:prstGeom>
        </p:spPr>
      </p:pic>
      <p:pic>
        <p:nvPicPr>
          <p:cNvPr id="7" name="Picture 6"/>
          <p:cNvPicPr>
            <a:picLocks noChangeAspect="1"/>
          </p:cNvPicPr>
          <p:nvPr/>
        </p:nvPicPr>
        <p:blipFill>
          <a:blip r:embed="rId3"/>
          <a:stretch>
            <a:fillRect/>
          </a:stretch>
        </p:blipFill>
        <p:spPr>
          <a:xfrm>
            <a:off x="7673433" y="3344901"/>
            <a:ext cx="1104900" cy="1104900"/>
          </a:xfrm>
          <a:prstGeom prst="rect">
            <a:avLst/>
          </a:prstGeom>
        </p:spPr>
      </p:pic>
      <p:pic>
        <p:nvPicPr>
          <p:cNvPr id="8" name="Picture 7"/>
          <p:cNvPicPr>
            <a:picLocks noChangeAspect="1"/>
          </p:cNvPicPr>
          <p:nvPr/>
        </p:nvPicPr>
        <p:blipFill>
          <a:blip r:embed="rId3"/>
          <a:stretch>
            <a:fillRect/>
          </a:stretch>
        </p:blipFill>
        <p:spPr>
          <a:xfrm>
            <a:off x="10193609" y="1461275"/>
            <a:ext cx="1104900" cy="1104900"/>
          </a:xfrm>
          <a:prstGeom prst="rect">
            <a:avLst/>
          </a:prstGeom>
        </p:spPr>
      </p:pic>
      <p:sp>
        <p:nvSpPr>
          <p:cNvPr id="9" name="Rectangle 8"/>
          <p:cNvSpPr/>
          <p:nvPr/>
        </p:nvSpPr>
        <p:spPr>
          <a:xfrm>
            <a:off x="3641282" y="5317096"/>
            <a:ext cx="4891724" cy="923330"/>
          </a:xfrm>
          <a:prstGeom prst="rect">
            <a:avLst/>
          </a:prstGeom>
        </p:spPr>
        <p:txBody>
          <a:bodyPr wrap="none">
            <a:spAutoFit/>
          </a:bodyPr>
          <a:lstStyle/>
          <a:p>
            <a:r>
              <a:rPr lang="en-US" sz="5400" dirty="0" smtClean="0"/>
              <a:t>ACTIVITY TIME!</a:t>
            </a:r>
            <a:endParaRPr lang="en-US" sz="5400" dirty="0"/>
          </a:p>
        </p:txBody>
      </p:sp>
    </p:spTree>
    <p:extLst>
      <p:ext uri="{BB962C8B-B14F-4D97-AF65-F5344CB8AC3E}">
        <p14:creationId xmlns:p14="http://schemas.microsoft.com/office/powerpoint/2010/main" val="2111409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Supporting &amp; Responding to </a:t>
            </a:r>
            <a:r>
              <a:rPr lang="en-US" sz="5400" dirty="0" smtClean="0"/>
              <a:t>Behavior </a:t>
            </a:r>
            <a:r>
              <a:rPr lang="en-US" sz="4800" dirty="0" smtClean="0"/>
              <a:t/>
            </a:r>
            <a:br>
              <a:rPr lang="en-US" sz="4800" dirty="0" smtClean="0"/>
            </a:br>
            <a:endParaRPr lang="en-US" sz="4800" dirty="0"/>
          </a:p>
        </p:txBody>
      </p:sp>
      <p:sp>
        <p:nvSpPr>
          <p:cNvPr id="3" name="Text Placeholder 2"/>
          <p:cNvSpPr>
            <a:spLocks noGrp="1"/>
          </p:cNvSpPr>
          <p:nvPr>
            <p:ph type="body" idx="1"/>
          </p:nvPr>
        </p:nvSpPr>
        <p:spPr/>
        <p:txBody>
          <a:bodyPr>
            <a:noAutofit/>
          </a:bodyPr>
          <a:lstStyle/>
          <a:p>
            <a:r>
              <a:rPr lang="en-US" sz="2800" dirty="0"/>
              <a:t>Evidence-Based Classroom Strategies for Teachers</a:t>
            </a:r>
          </a:p>
        </p:txBody>
      </p:sp>
    </p:spTree>
    <p:extLst>
      <p:ext uri="{BB962C8B-B14F-4D97-AF65-F5344CB8AC3E}">
        <p14:creationId xmlns:p14="http://schemas.microsoft.com/office/powerpoint/2010/main" val="2595738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District Reflection </a:t>
            </a:r>
            <a:endParaRPr lang="en-US" dirty="0"/>
          </a:p>
        </p:txBody>
      </p:sp>
      <p:sp>
        <p:nvSpPr>
          <p:cNvPr id="6" name="Content Placeholder 5"/>
          <p:cNvSpPr>
            <a:spLocks noGrp="1"/>
          </p:cNvSpPr>
          <p:nvPr>
            <p:ph idx="1"/>
          </p:nvPr>
        </p:nvSpPr>
        <p:spPr>
          <a:xfrm>
            <a:off x="1252728" y="2093976"/>
            <a:ext cx="10058400" cy="4050792"/>
          </a:xfrm>
        </p:spPr>
        <p:txBody>
          <a:bodyPr>
            <a:normAutofit lnSpcReduction="10000"/>
          </a:bodyPr>
          <a:lstStyle/>
          <a:p>
            <a:pPr lvl="0"/>
            <a:r>
              <a:rPr lang="en-US" sz="2800" dirty="0"/>
              <a:t>What are the district’s policies/expectations regarding classroom managements?</a:t>
            </a:r>
          </a:p>
          <a:p>
            <a:pPr lvl="0"/>
            <a:r>
              <a:rPr lang="en-US" sz="2800" dirty="0" smtClean="0"/>
              <a:t>What </a:t>
            </a:r>
            <a:r>
              <a:rPr lang="en-US" sz="2800" dirty="0"/>
              <a:t>are the district’s resources to support PCBS?</a:t>
            </a:r>
          </a:p>
          <a:p>
            <a:pPr lvl="0"/>
            <a:r>
              <a:rPr lang="en-US" sz="2800" dirty="0" smtClean="0"/>
              <a:t>Are </a:t>
            </a:r>
            <a:r>
              <a:rPr lang="en-US" sz="2800" dirty="0"/>
              <a:t>PCBS supports/conversations linked to MTSS/PBS message?</a:t>
            </a:r>
          </a:p>
          <a:p>
            <a:pPr lvl="0"/>
            <a:r>
              <a:rPr lang="en-US" sz="2800" dirty="0" smtClean="0"/>
              <a:t>Do </a:t>
            </a:r>
            <a:r>
              <a:rPr lang="en-US" sz="2800" dirty="0"/>
              <a:t>your schools assess their classroom management needs? How so?</a:t>
            </a:r>
          </a:p>
          <a:p>
            <a:pPr lvl="0"/>
            <a:r>
              <a:rPr lang="en-US" sz="2800" dirty="0" smtClean="0"/>
              <a:t>Do </a:t>
            </a:r>
            <a:r>
              <a:rPr lang="en-US" sz="2800" dirty="0"/>
              <a:t>your schools provide classroom management supports to staff? What does this look like?</a:t>
            </a:r>
          </a:p>
          <a:p>
            <a:endParaRPr lang="en-US" dirty="0"/>
          </a:p>
        </p:txBody>
      </p:sp>
    </p:spTree>
    <p:extLst>
      <p:ext uri="{BB962C8B-B14F-4D97-AF65-F5344CB8AC3E}">
        <p14:creationId xmlns:p14="http://schemas.microsoft.com/office/powerpoint/2010/main" val="1631324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484632"/>
            <a:ext cx="10140947" cy="1609344"/>
          </a:xfrm>
        </p:spPr>
        <p:txBody>
          <a:bodyPr/>
          <a:lstStyle/>
          <a:p>
            <a:r>
              <a:rPr lang="en-US" dirty="0" smtClean="0"/>
              <a:t>School Climate Data Workshop 5/11/17</a:t>
            </a:r>
            <a:endParaRPr lang="en-US" dirty="0"/>
          </a:p>
        </p:txBody>
      </p:sp>
      <p:sp>
        <p:nvSpPr>
          <p:cNvPr id="3" name="Content Placeholder 2"/>
          <p:cNvSpPr>
            <a:spLocks noGrp="1"/>
          </p:cNvSpPr>
          <p:nvPr>
            <p:ph idx="1"/>
          </p:nvPr>
        </p:nvSpPr>
        <p:spPr>
          <a:xfrm>
            <a:off x="1251678" y="2104223"/>
            <a:ext cx="10178322" cy="3775370"/>
          </a:xfrm>
        </p:spPr>
        <p:txBody>
          <a:bodyPr>
            <a:noAutofit/>
          </a:bodyPr>
          <a:lstStyle/>
          <a:p>
            <a:r>
              <a:rPr lang="en-US" sz="2400" dirty="0" smtClean="0"/>
              <a:t>Open to all participating schools &amp; district support staff</a:t>
            </a:r>
          </a:p>
          <a:p>
            <a:r>
              <a:rPr lang="en-US" sz="2400" dirty="0" smtClean="0"/>
              <a:t>Del-tech – Dover, DE</a:t>
            </a:r>
          </a:p>
          <a:p>
            <a:r>
              <a:rPr lang="en-US" sz="2400" dirty="0" smtClean="0"/>
              <a:t>Morning workshop</a:t>
            </a:r>
          </a:p>
          <a:p>
            <a:pPr lvl="1"/>
            <a:r>
              <a:rPr lang="en-US" sz="2400" dirty="0" smtClean="0"/>
              <a:t>Statewide overview</a:t>
            </a:r>
          </a:p>
          <a:p>
            <a:pPr lvl="1"/>
            <a:r>
              <a:rPr lang="en-US" sz="2400" dirty="0" smtClean="0"/>
              <a:t>Understanding data reports &amp; interpretation tools</a:t>
            </a:r>
          </a:p>
          <a:p>
            <a:pPr lvl="1"/>
            <a:r>
              <a:rPr lang="en-US" sz="2400" dirty="0" smtClean="0"/>
              <a:t>Staff &amp; student voice</a:t>
            </a:r>
          </a:p>
          <a:p>
            <a:r>
              <a:rPr lang="en-US" sz="2400" u="sng" dirty="0" smtClean="0"/>
              <a:t>Data Processing Time </a:t>
            </a:r>
            <a:r>
              <a:rPr lang="en-US" sz="2400" dirty="0" smtClean="0"/>
              <a:t>– Available space &amp; support until 3:00</a:t>
            </a:r>
          </a:p>
          <a:p>
            <a:endParaRPr lang="en-US" sz="2400" dirty="0" smtClean="0"/>
          </a:p>
        </p:txBody>
      </p:sp>
    </p:spTree>
    <p:extLst>
      <p:ext uri="{BB962C8B-B14F-4D97-AF65-F5344CB8AC3E}">
        <p14:creationId xmlns:p14="http://schemas.microsoft.com/office/powerpoint/2010/main" val="1522880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600" y="526065"/>
            <a:ext cx="6738257" cy="6241300"/>
          </a:xfrm>
        </p:spPr>
        <p:txBody>
          <a:bodyPr>
            <a:normAutofit/>
          </a:bodyPr>
          <a:lstStyle/>
          <a:p>
            <a:pPr marL="0" indent="0">
              <a:buNone/>
            </a:pPr>
            <a:r>
              <a:rPr lang="en-US" dirty="0" smtClean="0"/>
              <a:t>Resource created by OSEP Technical Assistance Center on Positive Behavior Interventions and Supports to summarize positive classroom behavior management strategies for educators.</a:t>
            </a:r>
          </a:p>
          <a:p>
            <a:pPr marL="0" indent="0">
              <a:buNone/>
            </a:pPr>
            <a:endParaRPr lang="en-US" dirty="0" smtClean="0"/>
          </a:p>
          <a:p>
            <a:pPr marL="0" indent="0">
              <a:buNone/>
            </a:pPr>
            <a:r>
              <a:rPr lang="en-US" dirty="0"/>
              <a:t>S</a:t>
            </a:r>
            <a:r>
              <a:rPr lang="en-US" dirty="0" smtClean="0"/>
              <a:t>trategies are most effective when implemented within a school-wide framework that directly link to classroom practices, supports effective instructional design and delivery, and use classroom based data to guide decision making.</a:t>
            </a:r>
          </a:p>
          <a:p>
            <a:pPr marL="0" indent="0">
              <a:buNone/>
            </a:pPr>
            <a:endParaRPr lang="en-US" dirty="0"/>
          </a:p>
          <a:p>
            <a:pPr marL="0" indent="0">
              <a:buNone/>
            </a:pPr>
            <a:r>
              <a:rPr lang="en-US" dirty="0" smtClean="0"/>
              <a:t>Includes:</a:t>
            </a:r>
          </a:p>
          <a:p>
            <a:pPr lvl="1"/>
            <a:r>
              <a:rPr lang="en-US" dirty="0"/>
              <a:t>I</a:t>
            </a:r>
            <a:r>
              <a:rPr lang="en-US" dirty="0" smtClean="0"/>
              <a:t>nteractive map of classroom PBIS strategies</a:t>
            </a:r>
          </a:p>
          <a:p>
            <a:pPr lvl="1"/>
            <a:r>
              <a:rPr lang="en-US" dirty="0"/>
              <a:t>S</a:t>
            </a:r>
            <a:r>
              <a:rPr lang="en-US" dirty="0" smtClean="0"/>
              <a:t>elf assessment</a:t>
            </a:r>
          </a:p>
          <a:p>
            <a:pPr lvl="1"/>
            <a:r>
              <a:rPr lang="en-US" dirty="0"/>
              <a:t>E</a:t>
            </a:r>
            <a:r>
              <a:rPr lang="en-US" dirty="0" smtClean="0"/>
              <a:t>xamples and non examples of critical practices </a:t>
            </a:r>
          </a:p>
          <a:p>
            <a:pPr lvl="1"/>
            <a:r>
              <a:rPr lang="en-US" dirty="0"/>
              <a:t>L</a:t>
            </a:r>
            <a:r>
              <a:rPr lang="en-US" dirty="0" smtClean="0"/>
              <a:t>inks to resources</a:t>
            </a:r>
          </a:p>
          <a:p>
            <a:pPr lvl="1"/>
            <a:r>
              <a:rPr lang="en-US" dirty="0"/>
              <a:t>S</a:t>
            </a:r>
            <a:r>
              <a:rPr lang="en-US" dirty="0" smtClean="0"/>
              <a:t>cenarios that illustrate implementation.   </a:t>
            </a:r>
          </a:p>
          <a:p>
            <a:pPr marL="0" indent="0">
              <a:buNone/>
            </a:pPr>
            <a:endParaRPr lang="en-US" dirty="0"/>
          </a:p>
          <a:p>
            <a:pPr marL="0" indent="0">
              <a:buNone/>
            </a:pPr>
            <a:endParaRPr lang="en-US" dirty="0" smtClean="0"/>
          </a:p>
        </p:txBody>
      </p:sp>
      <p:pic>
        <p:nvPicPr>
          <p:cNvPr id="4" name="Content Placeholder 3"/>
          <p:cNvPicPr>
            <a:picLocks noChangeAspect="1"/>
          </p:cNvPicPr>
          <p:nvPr/>
        </p:nvPicPr>
        <p:blipFill>
          <a:blip r:embed="rId3"/>
          <a:stretch>
            <a:fillRect/>
          </a:stretch>
        </p:blipFill>
        <p:spPr>
          <a:xfrm>
            <a:off x="7557855" y="736043"/>
            <a:ext cx="3742004" cy="2910672"/>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6770600" y="3646715"/>
            <a:ext cx="5094829" cy="1275625"/>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5665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action="ppaction://hlinksldjump"/>
          </p:cNvPr>
          <p:cNvPicPr>
            <a:picLocks noGrp="1" noChangeAspect="1"/>
          </p:cNvPicPr>
          <p:nvPr>
            <p:ph idx="1"/>
          </p:nvPr>
        </p:nvPicPr>
        <p:blipFill>
          <a:blip r:embed="rId4"/>
          <a:stretch>
            <a:fillRect/>
          </a:stretch>
        </p:blipFill>
        <p:spPr>
          <a:xfrm>
            <a:off x="1752600" y="126627"/>
            <a:ext cx="8912288" cy="6568087"/>
          </a:xfrm>
          <a:prstGeom prst="rect">
            <a:avLst/>
          </a:prstGeom>
        </p:spPr>
      </p:pic>
    </p:spTree>
    <p:extLst>
      <p:ext uri="{BB962C8B-B14F-4D97-AF65-F5344CB8AC3E}">
        <p14:creationId xmlns:p14="http://schemas.microsoft.com/office/powerpoint/2010/main" val="25434366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invalidUrl="http://www.pbis.org/common/cms/files/pbisresources/Supporting and Responding to Behavior.pdf"/>
          </p:cNvPr>
          <p:cNvPicPr>
            <a:picLocks noChangeAspect="1"/>
          </p:cNvPicPr>
          <p:nvPr/>
        </p:nvPicPr>
        <p:blipFill>
          <a:blip r:embed="rId4"/>
          <a:stretch>
            <a:fillRect/>
          </a:stretch>
        </p:blipFill>
        <p:spPr>
          <a:xfrm>
            <a:off x="2145291" y="73912"/>
            <a:ext cx="8467940" cy="5978545"/>
          </a:xfrm>
          <a:prstGeom prst="rect">
            <a:avLst/>
          </a:prstGeom>
        </p:spPr>
      </p:pic>
      <p:sp>
        <p:nvSpPr>
          <p:cNvPr id="5" name="Rectangle 4"/>
          <p:cNvSpPr/>
          <p:nvPr/>
        </p:nvSpPr>
        <p:spPr>
          <a:xfrm>
            <a:off x="810102" y="6216883"/>
            <a:ext cx="10633364" cy="261610"/>
          </a:xfrm>
          <a:prstGeom prst="rect">
            <a:avLst/>
          </a:prstGeom>
        </p:spPr>
        <p:txBody>
          <a:bodyPr wrap="square">
            <a:spAutoFit/>
          </a:bodyPr>
          <a:lstStyle/>
          <a:p>
            <a:pPr lvl="0"/>
            <a:r>
              <a:rPr lang="en-US" sz="1100" dirty="0" smtClean="0">
                <a:solidFill>
                  <a:prstClr val="black">
                    <a:tint val="75000"/>
                  </a:prstClr>
                </a:solidFill>
              </a:rPr>
              <a:t>For more </a:t>
            </a:r>
            <a:r>
              <a:rPr lang="en-US" sz="1100" dirty="0">
                <a:solidFill>
                  <a:prstClr val="black">
                    <a:tint val="75000"/>
                  </a:prstClr>
                </a:solidFill>
              </a:rPr>
              <a:t>information see</a:t>
            </a:r>
            <a:r>
              <a:rPr lang="en-US" sz="1100" dirty="0" smtClean="0">
                <a:solidFill>
                  <a:prstClr val="black">
                    <a:tint val="75000"/>
                  </a:prstClr>
                </a:solidFill>
              </a:rPr>
              <a:t>:  </a:t>
            </a:r>
            <a:r>
              <a:rPr lang="en-US" sz="1100" dirty="0" smtClean="0">
                <a:solidFill>
                  <a:prstClr val="black">
                    <a:tint val="75000"/>
                  </a:prstClr>
                </a:solidFill>
                <a:hlinkClick r:id="rId3" invalidUrl="http://www.pbis.org/common/cms/files/pbisresources/Supporting and Responding to Behavior.pdf"/>
              </a:rPr>
              <a:t>http</a:t>
            </a:r>
            <a:r>
              <a:rPr lang="en-US" sz="1100" dirty="0">
                <a:solidFill>
                  <a:prstClr val="black">
                    <a:tint val="75000"/>
                  </a:prstClr>
                </a:solidFill>
                <a:hlinkClick r:id="rId3" invalidUrl="http://www.pbis.org/common/cms/files/pbisresources/Supporting and Responding to Behavior.pdf"/>
              </a:rPr>
              <a:t>://www.pbis.org/common/cms/files/pbisresources/Supporting%20and%20Responding%20to%20Behavior.pdf </a:t>
            </a:r>
            <a:endParaRPr lang="en-US" sz="1100" dirty="0">
              <a:solidFill>
                <a:prstClr val="black">
                  <a:tint val="75000"/>
                </a:prstClr>
              </a:solidFill>
            </a:endParaRPr>
          </a:p>
        </p:txBody>
      </p:sp>
    </p:spTree>
    <p:extLst>
      <p:ext uri="{BB962C8B-B14F-4D97-AF65-F5344CB8AC3E}">
        <p14:creationId xmlns:p14="http://schemas.microsoft.com/office/powerpoint/2010/main" val="15231966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85" y="1060829"/>
            <a:ext cx="10058400" cy="1609344"/>
          </a:xfrm>
        </p:spPr>
        <p:txBody>
          <a:bodyPr/>
          <a:lstStyle/>
          <a:p>
            <a:r>
              <a:rPr lang="en-US" dirty="0" smtClean="0"/>
              <a:t>Let’s go!</a:t>
            </a:r>
            <a:br>
              <a:rPr lang="en-US" dirty="0" smtClean="0"/>
            </a:br>
            <a:r>
              <a:rPr lang="en-US" dirty="0" smtClean="0"/>
              <a:t>pbis.org</a:t>
            </a:r>
            <a:endParaRPr lang="en-US" dirty="0"/>
          </a:p>
        </p:txBody>
      </p:sp>
      <p:pic>
        <p:nvPicPr>
          <p:cNvPr id="4" name="Content Placeholder 3"/>
          <p:cNvPicPr>
            <a:picLocks noGrp="1" noChangeAspect="1"/>
          </p:cNvPicPr>
          <p:nvPr>
            <p:ph idx="1"/>
          </p:nvPr>
        </p:nvPicPr>
        <p:blipFill rotWithShape="1">
          <a:blip r:embed="rId3"/>
          <a:srcRect l="13768" t="11111" r="10561"/>
          <a:stretch/>
        </p:blipFill>
        <p:spPr>
          <a:xfrm>
            <a:off x="3973286" y="278833"/>
            <a:ext cx="7282543" cy="6415881"/>
          </a:xfrm>
          <a:prstGeom prst="rect">
            <a:avLst/>
          </a:prstGeom>
        </p:spPr>
      </p:pic>
      <p:sp>
        <p:nvSpPr>
          <p:cNvPr id="5" name="Oval 4"/>
          <p:cNvSpPr/>
          <p:nvPr/>
        </p:nvSpPr>
        <p:spPr>
          <a:xfrm>
            <a:off x="3145971" y="5399314"/>
            <a:ext cx="4169229" cy="620486"/>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230086" y="5486400"/>
            <a:ext cx="1915885" cy="446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8467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128" y="1225296"/>
            <a:ext cx="9732598" cy="3520440"/>
          </a:xfrm>
        </p:spPr>
        <p:txBody>
          <a:bodyPr>
            <a:normAutofit/>
          </a:bodyPr>
          <a:lstStyle/>
          <a:p>
            <a:r>
              <a:rPr lang="en-US" sz="6600" dirty="0" smtClean="0"/>
              <a:t>Tier 2 – Targeted Systems</a:t>
            </a:r>
            <a:endParaRPr lang="en-US" sz="6600" dirty="0"/>
          </a:p>
        </p:txBody>
      </p:sp>
      <p:sp>
        <p:nvSpPr>
          <p:cNvPr id="3" name="Text Placeholder 2"/>
          <p:cNvSpPr>
            <a:spLocks noGrp="1"/>
          </p:cNvSpPr>
          <p:nvPr>
            <p:ph type="body" idx="1"/>
          </p:nvPr>
        </p:nvSpPr>
        <p:spPr/>
        <p:txBody>
          <a:bodyPr/>
          <a:lstStyle/>
          <a:p>
            <a:endParaRPr lang="en-US"/>
          </a:p>
        </p:txBody>
      </p:sp>
      <p:sp>
        <p:nvSpPr>
          <p:cNvPr id="5" name="Isosceles Triangle 4"/>
          <p:cNvSpPr/>
          <p:nvPr/>
        </p:nvSpPr>
        <p:spPr>
          <a:xfrm>
            <a:off x="9594937" y="4910203"/>
            <a:ext cx="1916482" cy="194779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9983244" y="4910203"/>
            <a:ext cx="1139868" cy="1176653"/>
          </a:xfrm>
          <a:prstGeom prst="triangle">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58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Tiered Fidelity Inventory – Tier 2</a:t>
            </a:r>
            <a:endParaRPr lang="en-US" dirty="0"/>
          </a:p>
        </p:txBody>
      </p:sp>
      <p:sp>
        <p:nvSpPr>
          <p:cNvPr id="2" name="Text Placeholder 1"/>
          <p:cNvSpPr>
            <a:spLocks noGrp="1"/>
          </p:cNvSpPr>
          <p:nvPr>
            <p:ph type="body" idx="1"/>
          </p:nvPr>
        </p:nvSpPr>
        <p:spPr/>
        <p:txBody>
          <a:bodyPr>
            <a:normAutofit/>
          </a:bodyPr>
          <a:lstStyle/>
          <a:p>
            <a:r>
              <a:rPr lang="en-US" sz="3200" dirty="0"/>
              <a:t>Inputting Data Into the TFI</a:t>
            </a:r>
          </a:p>
        </p:txBody>
      </p:sp>
    </p:spTree>
    <p:extLst>
      <p:ext uri="{BB962C8B-B14F-4D97-AF65-F5344CB8AC3E}">
        <p14:creationId xmlns:p14="http://schemas.microsoft.com/office/powerpoint/2010/main" val="38755596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4512" y="2093976"/>
            <a:ext cx="9237684" cy="3823570"/>
          </a:xfrm>
        </p:spPr>
        <p:txBody>
          <a:bodyPr>
            <a:normAutofit fontScale="92500" lnSpcReduction="10000"/>
          </a:bodyPr>
          <a:lstStyle/>
          <a:p>
            <a:r>
              <a:rPr lang="en-US" sz="2800" dirty="0">
                <a:cs typeface="Times New Roman" panose="02020603050405020304" pitchFamily="18" charset="0"/>
              </a:rPr>
              <a:t>The purpose of the School-wide PBIS Tiered Fidelity Inventory is to provide an efficient and valid index of the extent to which PBIS core features are in place within a school</a:t>
            </a:r>
            <a:r>
              <a:rPr lang="en-US" sz="2800" dirty="0" smtClean="0">
                <a:cs typeface="Times New Roman" panose="02020603050405020304" pitchFamily="18" charset="0"/>
              </a:rPr>
              <a:t>.</a:t>
            </a:r>
          </a:p>
          <a:p>
            <a:endParaRPr lang="en-US" sz="2800" dirty="0"/>
          </a:p>
          <a:p>
            <a:pPr lvl="1"/>
            <a:r>
              <a:rPr lang="en-US" sz="2400" dirty="0"/>
              <a:t>Tier I (Universal PBIS</a:t>
            </a:r>
            <a:r>
              <a:rPr lang="en-US" sz="2400" dirty="0" smtClean="0"/>
              <a:t>) </a:t>
            </a:r>
            <a:endParaRPr lang="en-US" sz="2400" dirty="0"/>
          </a:p>
          <a:p>
            <a:pPr lvl="2"/>
            <a:r>
              <a:rPr lang="en-US" sz="2000" dirty="0"/>
              <a:t>Whole School Universal Prevention</a:t>
            </a:r>
          </a:p>
          <a:p>
            <a:pPr lvl="1"/>
            <a:r>
              <a:rPr lang="en-US" sz="2400" dirty="0"/>
              <a:t>Tier II (Targeted PBIS</a:t>
            </a:r>
            <a:r>
              <a:rPr lang="en-US" sz="2400" dirty="0" smtClean="0"/>
              <a:t>) </a:t>
            </a:r>
            <a:endParaRPr lang="en-US" sz="2400" dirty="0"/>
          </a:p>
          <a:p>
            <a:pPr lvl="2"/>
            <a:r>
              <a:rPr lang="en-US" sz="2000" dirty="0"/>
              <a:t>Secondary, Small Group Prevention</a:t>
            </a:r>
          </a:p>
          <a:p>
            <a:pPr lvl="1"/>
            <a:r>
              <a:rPr lang="en-US" sz="2400" dirty="0"/>
              <a:t>Tier III (Intensive PBIS)</a:t>
            </a:r>
          </a:p>
          <a:p>
            <a:pPr lvl="2"/>
            <a:r>
              <a:rPr lang="en-US" sz="2000" dirty="0"/>
              <a:t>Tertiary, Individual Support Prevention</a:t>
            </a:r>
          </a:p>
          <a:p>
            <a:endParaRPr lang="en-US" dirty="0"/>
          </a:p>
        </p:txBody>
      </p:sp>
      <p:sp>
        <p:nvSpPr>
          <p:cNvPr id="3" name="Title 2"/>
          <p:cNvSpPr>
            <a:spLocks noGrp="1"/>
          </p:cNvSpPr>
          <p:nvPr>
            <p:ph type="title"/>
          </p:nvPr>
        </p:nvSpPr>
        <p:spPr/>
        <p:txBody>
          <a:bodyPr>
            <a:normAutofit/>
          </a:bodyPr>
          <a:lstStyle/>
          <a:p>
            <a:r>
              <a:rPr lang="en-US" dirty="0"/>
              <a:t>Purpose of the </a:t>
            </a:r>
            <a:r>
              <a:rPr lang="en-US" dirty="0" smtClean="0"/>
              <a:t>PBIS </a:t>
            </a:r>
            <a:r>
              <a:rPr lang="en-US" dirty="0"/>
              <a:t/>
            </a:r>
            <a:br>
              <a:rPr lang="en-US" dirty="0"/>
            </a:br>
            <a:r>
              <a:rPr lang="en-US" dirty="0"/>
              <a:t>Tiered Fidelity Inventory</a:t>
            </a:r>
          </a:p>
        </p:txBody>
      </p:sp>
      <p:grpSp>
        <p:nvGrpSpPr>
          <p:cNvPr id="15" name="Group 14"/>
          <p:cNvGrpSpPr/>
          <p:nvPr/>
        </p:nvGrpSpPr>
        <p:grpSpPr>
          <a:xfrm>
            <a:off x="8001001" y="3550921"/>
            <a:ext cx="2421195" cy="2926080"/>
            <a:chOff x="1752600" y="2834640"/>
            <a:chExt cx="4724400" cy="3870960"/>
          </a:xfrm>
          <a:solidFill>
            <a:srgbClr val="70AD47"/>
          </a:solidFill>
        </p:grpSpPr>
        <p:sp>
          <p:nvSpPr>
            <p:cNvPr id="16" name="Isosceles Triangle 15"/>
            <p:cNvSpPr/>
            <p:nvPr/>
          </p:nvSpPr>
          <p:spPr bwMode="auto">
            <a:xfrm>
              <a:off x="1752600" y="2834640"/>
              <a:ext cx="4724400" cy="3870960"/>
            </a:xfrm>
            <a:prstGeom prst="triangle">
              <a:avLst/>
            </a:prstGeom>
            <a:grpFill/>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7" name="Isosceles Triangle 16"/>
            <p:cNvSpPr/>
            <p:nvPr/>
          </p:nvSpPr>
          <p:spPr bwMode="auto">
            <a:xfrm>
              <a:off x="3200400" y="3276600"/>
              <a:ext cx="1828800" cy="1630680"/>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8" name="Isosceles Triangle 17"/>
            <p:cNvSpPr/>
            <p:nvPr/>
          </p:nvSpPr>
          <p:spPr bwMode="auto">
            <a:xfrm>
              <a:off x="3657600" y="3672840"/>
              <a:ext cx="914400" cy="838200"/>
            </a:xfrm>
            <a:prstGeom prst="triangle">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spTree>
    <p:extLst>
      <p:ext uri="{BB962C8B-B14F-4D97-AF65-F5344CB8AC3E}">
        <p14:creationId xmlns:p14="http://schemas.microsoft.com/office/powerpoint/2010/main" val="29715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9848" y="2121408"/>
            <a:ext cx="10058400" cy="4291918"/>
          </a:xfrm>
        </p:spPr>
        <p:txBody>
          <a:bodyPr>
            <a:noAutofit/>
          </a:bodyPr>
          <a:lstStyle/>
          <a:p>
            <a:pPr>
              <a:spcBef>
                <a:spcPts val="0"/>
              </a:spcBef>
              <a:spcAft>
                <a:spcPts val="1200"/>
              </a:spcAft>
            </a:pPr>
            <a:r>
              <a:rPr lang="en-US" sz="2800" dirty="0"/>
              <a:t>Formative </a:t>
            </a:r>
            <a:r>
              <a:rPr lang="en-US" sz="2800" dirty="0" smtClean="0"/>
              <a:t>Assessment</a:t>
            </a:r>
            <a:endParaRPr lang="en-US" sz="2800" dirty="0"/>
          </a:p>
          <a:p>
            <a:pPr lvl="1">
              <a:spcBef>
                <a:spcPts val="0"/>
              </a:spcBef>
              <a:spcAft>
                <a:spcPts val="1200"/>
              </a:spcAft>
            </a:pPr>
            <a:r>
              <a:rPr lang="en-US" sz="2400" dirty="0"/>
              <a:t>Determine current PBIS practices in place and needed prior to launching implementation</a:t>
            </a:r>
          </a:p>
          <a:p>
            <a:pPr>
              <a:spcBef>
                <a:spcPts val="0"/>
              </a:spcBef>
              <a:spcAft>
                <a:spcPts val="1200"/>
              </a:spcAft>
            </a:pPr>
            <a:r>
              <a:rPr lang="en-US" sz="2800" dirty="0" smtClean="0"/>
              <a:t>Progress </a:t>
            </a:r>
            <a:r>
              <a:rPr lang="en-US" sz="2800" dirty="0"/>
              <a:t>monitoring</a:t>
            </a:r>
          </a:p>
          <a:p>
            <a:pPr lvl="1">
              <a:spcBef>
                <a:spcPts val="0"/>
              </a:spcBef>
              <a:spcAft>
                <a:spcPts val="1200"/>
              </a:spcAft>
            </a:pPr>
            <a:r>
              <a:rPr lang="en-US" sz="2400" dirty="0"/>
              <a:t>Self-assess PBIS practices by tier to guide implementation efforts, and assess progress by tier</a:t>
            </a:r>
          </a:p>
          <a:p>
            <a:pPr lvl="1">
              <a:spcBef>
                <a:spcPts val="0"/>
              </a:spcBef>
              <a:spcAft>
                <a:spcPts val="1200"/>
              </a:spcAft>
            </a:pPr>
            <a:r>
              <a:rPr lang="en-US" sz="2400" dirty="0" smtClean="0"/>
              <a:t>Build </a:t>
            </a:r>
            <a:r>
              <a:rPr lang="en-US" sz="2400" dirty="0"/>
              <a:t>action plan to focus </a:t>
            </a:r>
            <a:r>
              <a:rPr lang="en-US" sz="2400" dirty="0" smtClean="0"/>
              <a:t>implementation efforts</a:t>
            </a:r>
            <a:endParaRPr lang="en-US" sz="2400" dirty="0"/>
          </a:p>
          <a:p>
            <a:pPr>
              <a:spcBef>
                <a:spcPts val="0"/>
              </a:spcBef>
              <a:spcAft>
                <a:spcPts val="1200"/>
              </a:spcAft>
            </a:pPr>
            <a:r>
              <a:rPr lang="en-US" sz="2800" dirty="0" smtClean="0"/>
              <a:t>Annual Self-Assessment</a:t>
            </a:r>
            <a:endParaRPr lang="en-US" sz="2800" dirty="0"/>
          </a:p>
          <a:p>
            <a:pPr lvl="1">
              <a:spcBef>
                <a:spcPts val="0"/>
              </a:spcBef>
              <a:spcAft>
                <a:spcPts val="1200"/>
              </a:spcAft>
            </a:pPr>
            <a:r>
              <a:rPr lang="en-US" sz="2400" dirty="0"/>
              <a:t>Self-assess annually to facilitate sustained implementation of </a:t>
            </a:r>
            <a:r>
              <a:rPr lang="en-US" sz="2400" dirty="0" smtClean="0"/>
              <a:t>PBIS</a:t>
            </a:r>
            <a:endParaRPr lang="en-US" sz="2400" dirty="0"/>
          </a:p>
        </p:txBody>
      </p:sp>
      <p:sp>
        <p:nvSpPr>
          <p:cNvPr id="3" name="Title 2"/>
          <p:cNvSpPr>
            <a:spLocks noGrp="1"/>
          </p:cNvSpPr>
          <p:nvPr>
            <p:ph type="title"/>
          </p:nvPr>
        </p:nvSpPr>
        <p:spPr>
          <a:xfrm>
            <a:off x="1069848" y="365127"/>
            <a:ext cx="9598152" cy="1325563"/>
          </a:xfrm>
        </p:spPr>
        <p:txBody>
          <a:bodyPr>
            <a:normAutofit fontScale="90000"/>
          </a:bodyPr>
          <a:lstStyle/>
          <a:p>
            <a:r>
              <a:rPr lang="en-US" dirty="0" smtClean="0"/>
              <a:t>Uses of the SWPBIS Tiered Fidelity Inventory</a:t>
            </a:r>
            <a:endParaRPr lang="en-US" dirty="0"/>
          </a:p>
        </p:txBody>
      </p:sp>
    </p:spTree>
    <p:extLst>
      <p:ext uri="{BB962C8B-B14F-4D97-AF65-F5344CB8AC3E}">
        <p14:creationId xmlns:p14="http://schemas.microsoft.com/office/powerpoint/2010/main" val="268593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0"/>
              </a:spcBef>
              <a:spcAft>
                <a:spcPts val="1800"/>
              </a:spcAft>
            </a:pPr>
            <a:r>
              <a:rPr lang="en-US" sz="2800" dirty="0" smtClean="0">
                <a:cs typeface="Times New Roman" panose="02020603050405020304" pitchFamily="18" charset="0"/>
              </a:rPr>
              <a:t>Total Score</a:t>
            </a:r>
          </a:p>
          <a:p>
            <a:pPr lvl="1">
              <a:spcBef>
                <a:spcPts val="0"/>
              </a:spcBef>
              <a:spcAft>
                <a:spcPts val="1800"/>
              </a:spcAft>
            </a:pPr>
            <a:r>
              <a:rPr lang="en-US" sz="2400" dirty="0" smtClean="0">
                <a:cs typeface="Times New Roman" panose="02020603050405020304" pitchFamily="18" charset="0"/>
              </a:rPr>
              <a:t>Cannot use this unless you complete all 3 tiers</a:t>
            </a:r>
          </a:p>
          <a:p>
            <a:pPr>
              <a:spcBef>
                <a:spcPts val="0"/>
              </a:spcBef>
              <a:spcAft>
                <a:spcPts val="1800"/>
              </a:spcAft>
            </a:pPr>
            <a:r>
              <a:rPr lang="en-US" sz="2800" dirty="0" smtClean="0">
                <a:cs typeface="Times New Roman" panose="02020603050405020304" pitchFamily="18" charset="0"/>
              </a:rPr>
              <a:t>Subscale</a:t>
            </a:r>
          </a:p>
          <a:p>
            <a:pPr lvl="1">
              <a:spcBef>
                <a:spcPts val="0"/>
              </a:spcBef>
              <a:spcAft>
                <a:spcPts val="1800"/>
              </a:spcAft>
            </a:pPr>
            <a:r>
              <a:rPr lang="en-US" sz="2400" dirty="0" smtClean="0">
                <a:cs typeface="Times New Roman" panose="02020603050405020304" pitchFamily="18" charset="0"/>
              </a:rPr>
              <a:t>Currently we are only using tier 2 subscale</a:t>
            </a:r>
          </a:p>
          <a:p>
            <a:pPr>
              <a:spcBef>
                <a:spcPts val="0"/>
              </a:spcBef>
              <a:spcAft>
                <a:spcPts val="1800"/>
              </a:spcAft>
            </a:pPr>
            <a:r>
              <a:rPr lang="en-US" sz="2800" dirty="0" smtClean="0">
                <a:cs typeface="Times New Roman" panose="02020603050405020304" pitchFamily="18" charset="0"/>
              </a:rPr>
              <a:t>Sub-subscale</a:t>
            </a:r>
          </a:p>
          <a:p>
            <a:pPr>
              <a:spcBef>
                <a:spcPts val="0"/>
              </a:spcBef>
              <a:spcAft>
                <a:spcPts val="1800"/>
              </a:spcAft>
            </a:pPr>
            <a:r>
              <a:rPr lang="en-US" sz="2800" dirty="0" smtClean="0">
                <a:cs typeface="Times New Roman" panose="02020603050405020304" pitchFamily="18" charset="0"/>
              </a:rPr>
              <a:t>Individual Items</a:t>
            </a:r>
          </a:p>
        </p:txBody>
      </p:sp>
      <p:sp>
        <p:nvSpPr>
          <p:cNvPr id="3" name="Title 2"/>
          <p:cNvSpPr>
            <a:spLocks noGrp="1"/>
          </p:cNvSpPr>
          <p:nvPr>
            <p:ph type="title"/>
          </p:nvPr>
        </p:nvSpPr>
        <p:spPr>
          <a:xfrm>
            <a:off x="1069848" y="484632"/>
            <a:ext cx="10742196" cy="1609344"/>
          </a:xfrm>
        </p:spPr>
        <p:txBody>
          <a:bodyPr/>
          <a:lstStyle/>
          <a:p>
            <a:r>
              <a:rPr lang="en-US" dirty="0" smtClean="0"/>
              <a:t>TFI Summary Data and Reports</a:t>
            </a:r>
            <a:endParaRPr lang="en-US" dirty="0"/>
          </a:p>
        </p:txBody>
      </p:sp>
    </p:spTree>
    <p:extLst>
      <p:ext uri="{BB962C8B-B14F-4D97-AF65-F5344CB8AC3E}">
        <p14:creationId xmlns:p14="http://schemas.microsoft.com/office/powerpoint/2010/main" val="70502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Total score (TFI)</a:t>
            </a:r>
            <a:endParaRPr lang="en-US" dirty="0"/>
          </a:p>
        </p:txBody>
      </p:sp>
      <p:pic>
        <p:nvPicPr>
          <p:cNvPr id="4100" name="Picture 4" descr="https://fieldtest.pbisassessment.org/Content/ReportAssets/sqc5dzqm.3dvC_20iT0R0x0T0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7772400" cy="498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97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SWPBS Team Training</a:t>
            </a:r>
            <a:br>
              <a:rPr lang="en-US" dirty="0" smtClean="0"/>
            </a:br>
            <a:r>
              <a:rPr lang="en-US" dirty="0" smtClean="0"/>
              <a:t>6/28/17</a:t>
            </a:r>
            <a:endParaRPr lang="en-US" dirty="0"/>
          </a:p>
        </p:txBody>
      </p:sp>
      <p:sp>
        <p:nvSpPr>
          <p:cNvPr id="3" name="Content Placeholder 2"/>
          <p:cNvSpPr>
            <a:spLocks noGrp="1"/>
          </p:cNvSpPr>
          <p:nvPr>
            <p:ph idx="1"/>
          </p:nvPr>
        </p:nvSpPr>
        <p:spPr>
          <a:xfrm>
            <a:off x="1251678" y="1874517"/>
            <a:ext cx="10178322" cy="4005075"/>
          </a:xfrm>
        </p:spPr>
        <p:txBody>
          <a:bodyPr>
            <a:normAutofit/>
          </a:bodyPr>
          <a:lstStyle/>
          <a:p>
            <a:endParaRPr lang="en-US" sz="2800" dirty="0" smtClean="0"/>
          </a:p>
          <a:p>
            <a:r>
              <a:rPr lang="en-US" sz="2800" dirty="0" smtClean="0"/>
              <a:t>SWPBS Team Training – 3 session series (2 summer, 1 fall)</a:t>
            </a:r>
          </a:p>
          <a:p>
            <a:r>
              <a:rPr lang="en-US" sz="2800" dirty="0" smtClean="0"/>
              <a:t>Think of potential teams based on interest and need</a:t>
            </a:r>
          </a:p>
          <a:p>
            <a:endParaRPr lang="en-US" sz="2800" dirty="0" smtClean="0"/>
          </a:p>
          <a:p>
            <a:r>
              <a:rPr lang="en-US" sz="2800" dirty="0" smtClean="0"/>
              <a:t>Support Readiness</a:t>
            </a:r>
          </a:p>
          <a:p>
            <a:pPr lvl="1"/>
            <a:r>
              <a:rPr lang="en-US" sz="2400" dirty="0" smtClean="0"/>
              <a:t>Planning with administration;  Administrator buy-in is key</a:t>
            </a:r>
          </a:p>
          <a:p>
            <a:pPr lvl="1"/>
            <a:r>
              <a:rPr lang="en-US" sz="2400" dirty="0" smtClean="0"/>
              <a:t>Discussion of team structure</a:t>
            </a:r>
          </a:p>
          <a:p>
            <a:pPr lvl="1"/>
            <a:r>
              <a:rPr lang="en-US" sz="2400" dirty="0" smtClean="0"/>
              <a:t>Overview of MTSS &amp; Tier 1 efforts</a:t>
            </a:r>
          </a:p>
          <a:p>
            <a:endParaRPr lang="en-US" dirty="0"/>
          </a:p>
          <a:p>
            <a:endParaRPr lang="en-US" dirty="0"/>
          </a:p>
        </p:txBody>
      </p:sp>
    </p:spTree>
    <p:extLst>
      <p:ext uri="{BB962C8B-B14F-4D97-AF65-F5344CB8AC3E}">
        <p14:creationId xmlns:p14="http://schemas.microsoft.com/office/powerpoint/2010/main" val="20092782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Sub-scale report</a:t>
            </a:r>
            <a:endParaRPr lang="en-US" dirty="0"/>
          </a:p>
        </p:txBody>
      </p:sp>
      <p:pic>
        <p:nvPicPr>
          <p:cNvPr id="5122" name="Picture 2" descr="https://fieldtest.pbisassessment.org/Content/ReportAssets/0kw1wsrr.ngaC_20iT0R0x0T0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24000"/>
            <a:ext cx="8153400" cy="522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0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1006474"/>
          </a:xfrm>
        </p:spPr>
        <p:txBody>
          <a:bodyPr/>
          <a:lstStyle/>
          <a:p>
            <a:r>
              <a:rPr lang="en-US" dirty="0" smtClean="0"/>
              <a:t>Sub-subscale report</a:t>
            </a:r>
            <a:endParaRPr lang="en-US" dirty="0"/>
          </a:p>
        </p:txBody>
      </p:sp>
      <p:pic>
        <p:nvPicPr>
          <p:cNvPr id="6146" name="Picture 2" descr="https://fieldtest.pbisassessment.org/Content/ReportAssets/tje41vrn.z4kC_20iT0R0x0T0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321" y="1293674"/>
            <a:ext cx="8716645"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25320" y="5103675"/>
            <a:ext cx="4572000" cy="1200329"/>
          </a:xfrm>
          <a:prstGeom prst="rect">
            <a:avLst/>
          </a:prstGeom>
        </p:spPr>
        <p:txBody>
          <a:bodyPr>
            <a:spAutoFit/>
          </a:bodyPr>
          <a:lstStyle/>
          <a:p>
            <a:pPr lvl="1"/>
            <a:r>
              <a:rPr lang="en-US" dirty="0"/>
              <a:t>Tier I</a:t>
            </a:r>
          </a:p>
          <a:p>
            <a:pPr lvl="2"/>
            <a:r>
              <a:rPr lang="en-US" dirty="0"/>
              <a:t>Teams</a:t>
            </a:r>
          </a:p>
          <a:p>
            <a:pPr lvl="2"/>
            <a:r>
              <a:rPr lang="en-US" dirty="0"/>
              <a:t>Implementation</a:t>
            </a:r>
          </a:p>
          <a:p>
            <a:pPr lvl="2"/>
            <a:r>
              <a:rPr lang="en-US" dirty="0"/>
              <a:t>Evaluation</a:t>
            </a:r>
          </a:p>
        </p:txBody>
      </p:sp>
      <p:sp>
        <p:nvSpPr>
          <p:cNvPr id="4" name="Rectangle 3"/>
          <p:cNvSpPr/>
          <p:nvPr/>
        </p:nvSpPr>
        <p:spPr>
          <a:xfrm>
            <a:off x="4526280" y="5103675"/>
            <a:ext cx="4572000" cy="1200329"/>
          </a:xfrm>
          <a:prstGeom prst="rect">
            <a:avLst/>
          </a:prstGeom>
        </p:spPr>
        <p:txBody>
          <a:bodyPr>
            <a:spAutoFit/>
          </a:bodyPr>
          <a:lstStyle/>
          <a:p>
            <a:pPr lvl="1">
              <a:spcBef>
                <a:spcPts val="1200"/>
              </a:spcBef>
            </a:pPr>
            <a:r>
              <a:rPr lang="en-US" dirty="0"/>
              <a:t>Tier II</a:t>
            </a:r>
          </a:p>
          <a:p>
            <a:pPr lvl="2"/>
            <a:r>
              <a:rPr lang="en-US" dirty="0"/>
              <a:t>Teams</a:t>
            </a:r>
          </a:p>
          <a:p>
            <a:pPr lvl="2"/>
            <a:r>
              <a:rPr lang="en-US" dirty="0"/>
              <a:t>Interventions</a:t>
            </a:r>
          </a:p>
          <a:p>
            <a:pPr lvl="2"/>
            <a:r>
              <a:rPr lang="en-US" dirty="0"/>
              <a:t>Evaluation</a:t>
            </a:r>
          </a:p>
        </p:txBody>
      </p:sp>
      <p:sp>
        <p:nvSpPr>
          <p:cNvPr id="5" name="Rectangle 4"/>
          <p:cNvSpPr/>
          <p:nvPr/>
        </p:nvSpPr>
        <p:spPr>
          <a:xfrm>
            <a:off x="6629400" y="5103674"/>
            <a:ext cx="4572000" cy="1754326"/>
          </a:xfrm>
          <a:prstGeom prst="rect">
            <a:avLst/>
          </a:prstGeom>
        </p:spPr>
        <p:txBody>
          <a:bodyPr>
            <a:spAutoFit/>
          </a:bodyPr>
          <a:lstStyle/>
          <a:p>
            <a:pPr lvl="1">
              <a:spcBef>
                <a:spcPts val="1200"/>
              </a:spcBef>
            </a:pPr>
            <a:r>
              <a:rPr lang="en-US" dirty="0"/>
              <a:t>Tier III</a:t>
            </a:r>
          </a:p>
          <a:p>
            <a:pPr lvl="2"/>
            <a:r>
              <a:rPr lang="en-US" dirty="0"/>
              <a:t>Teams</a:t>
            </a:r>
          </a:p>
          <a:p>
            <a:pPr lvl="2"/>
            <a:r>
              <a:rPr lang="en-US" dirty="0"/>
              <a:t>Resources</a:t>
            </a:r>
          </a:p>
          <a:p>
            <a:pPr lvl="2"/>
            <a:r>
              <a:rPr lang="en-US" dirty="0"/>
              <a:t>Assessment</a:t>
            </a:r>
          </a:p>
          <a:p>
            <a:pPr lvl="2"/>
            <a:r>
              <a:rPr lang="en-US" dirty="0"/>
              <a:t>Support plan</a:t>
            </a:r>
          </a:p>
          <a:p>
            <a:pPr lvl="2"/>
            <a:r>
              <a:rPr lang="en-US" dirty="0"/>
              <a:t>Monitoring and adaptation</a:t>
            </a:r>
          </a:p>
        </p:txBody>
      </p:sp>
    </p:spTree>
    <p:extLst>
      <p:ext uri="{BB962C8B-B14F-4D97-AF65-F5344CB8AC3E}">
        <p14:creationId xmlns:p14="http://schemas.microsoft.com/office/powerpoint/2010/main" val="102565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437" y="897991"/>
            <a:ext cx="10058400" cy="1609344"/>
          </a:xfrm>
        </p:spPr>
        <p:txBody>
          <a:bodyPr/>
          <a:lstStyle/>
          <a:p>
            <a:r>
              <a:rPr lang="en-US" dirty="0" smtClean="0"/>
              <a:t>Item Report</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194" y="484631"/>
            <a:ext cx="7058008" cy="621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02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2811" y="838200"/>
            <a:ext cx="8857989" cy="1066800"/>
          </a:xfrm>
        </p:spPr>
        <p:txBody>
          <a:bodyPr>
            <a:normAutofit fontScale="90000"/>
          </a:bodyPr>
          <a:lstStyle/>
          <a:p>
            <a:r>
              <a:rPr lang="en-US" dirty="0" smtClean="0"/>
              <a:t>Accessing the TFI as a coach</a:t>
            </a:r>
            <a:endParaRPr lang="en-US" dirty="0"/>
          </a:p>
        </p:txBody>
      </p:sp>
      <p:sp>
        <p:nvSpPr>
          <p:cNvPr id="5" name="Content Placeholder 4"/>
          <p:cNvSpPr>
            <a:spLocks noGrp="1"/>
          </p:cNvSpPr>
          <p:nvPr>
            <p:ph idx="1"/>
          </p:nvPr>
        </p:nvSpPr>
        <p:spPr>
          <a:xfrm>
            <a:off x="1981199" y="1981200"/>
            <a:ext cx="8515611" cy="4114800"/>
          </a:xfrm>
        </p:spPr>
        <p:txBody>
          <a:bodyPr>
            <a:normAutofit/>
          </a:bodyPr>
          <a:lstStyle/>
          <a:p>
            <a:r>
              <a:rPr lang="en-US" sz="2800" dirty="0">
                <a:latin typeface="Gill Sans MT"/>
              </a:rPr>
              <a:t>Access https://</a:t>
            </a:r>
            <a:r>
              <a:rPr lang="en-US" sz="2800" dirty="0" smtClean="0">
                <a:latin typeface="Gill Sans MT"/>
              </a:rPr>
              <a:t>www.pbisapps.org/Pages/Default.aspx </a:t>
            </a:r>
            <a:r>
              <a:rPr lang="en-US" sz="2800" dirty="0">
                <a:latin typeface="Gill Sans MT"/>
              </a:rPr>
              <a:t>by typing it into your search bar.</a:t>
            </a:r>
          </a:p>
          <a:p>
            <a:r>
              <a:rPr lang="en-US" sz="2800" dirty="0">
                <a:latin typeface="Gill Sans MT"/>
              </a:rPr>
              <a:t>Find “PBIS Applications Login” in the upper right-hand corner of the screen and click on it.</a:t>
            </a:r>
          </a:p>
          <a:p>
            <a:r>
              <a:rPr lang="en-US" sz="2800" dirty="0">
                <a:latin typeface="Gill Sans MT"/>
              </a:rPr>
              <a:t>When you click “PBIS Applications Login,” the site will ask for your username and password.  Enter those and press “Login.” </a:t>
            </a:r>
          </a:p>
          <a:p>
            <a:pPr lvl="1"/>
            <a:r>
              <a:rPr lang="en-US" sz="2400" dirty="0">
                <a:latin typeface="Gill Sans MT"/>
              </a:rPr>
              <a:t>You should have received an email last night with log in information</a:t>
            </a:r>
          </a:p>
        </p:txBody>
      </p:sp>
    </p:spTree>
    <p:extLst>
      <p:ext uri="{BB962C8B-B14F-4D97-AF65-F5344CB8AC3E}">
        <p14:creationId xmlns:p14="http://schemas.microsoft.com/office/powerpoint/2010/main" val="21192197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7500" y="894000"/>
            <a:ext cx="6705600" cy="5634149"/>
          </a:xfrm>
          <a:prstGeom prst="rect">
            <a:avLst/>
          </a:prstGeom>
          <a:solidFill>
            <a:srgbClr val="000000">
              <a:shade val="95000"/>
            </a:srgbClr>
          </a:solidFill>
          <a:ln w="19050" cap="sq">
            <a:solidFill>
              <a:srgbClr val="000000"/>
            </a:solidFill>
            <a:miter lim="800000"/>
          </a:ln>
          <a:effectLst>
            <a:outerShdw blurRad="254000" dist="190500" dir="2700000" sy="90000" algn="bl" rotWithShape="0">
              <a:srgbClr val="000000">
                <a:alpha val="40000"/>
              </a:srgbClr>
            </a:outerShdw>
          </a:effectLst>
        </p:spPr>
      </p:pic>
      <p:sp>
        <p:nvSpPr>
          <p:cNvPr id="5" name="Rounded Rectangle 4"/>
          <p:cNvSpPr/>
          <p:nvPr/>
        </p:nvSpPr>
        <p:spPr>
          <a:xfrm>
            <a:off x="2971800" y="4114800"/>
            <a:ext cx="6477000" cy="838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971800" y="5029200"/>
            <a:ext cx="6477000" cy="609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1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066800"/>
          </a:xfrm>
        </p:spPr>
        <p:txBody>
          <a:bodyPr>
            <a:normAutofit/>
          </a:bodyPr>
          <a:lstStyle/>
          <a:p>
            <a:r>
              <a:rPr lang="en-US" dirty="0" smtClean="0"/>
              <a:t>Finding the survey</a:t>
            </a:r>
            <a:endParaRPr lang="en-US" dirty="0"/>
          </a:p>
        </p:txBody>
      </p:sp>
      <p:sp>
        <p:nvSpPr>
          <p:cNvPr id="3" name="Content Placeholder 2"/>
          <p:cNvSpPr>
            <a:spLocks noGrp="1"/>
          </p:cNvSpPr>
          <p:nvPr>
            <p:ph idx="1"/>
          </p:nvPr>
        </p:nvSpPr>
        <p:spPr>
          <a:xfrm>
            <a:off x="1981200" y="1600200"/>
            <a:ext cx="8229600" cy="4325112"/>
          </a:xfrm>
        </p:spPr>
        <p:txBody>
          <a:bodyPr>
            <a:normAutofit/>
          </a:bodyPr>
          <a:lstStyle/>
          <a:p>
            <a:r>
              <a:rPr lang="en-US" sz="2400" dirty="0">
                <a:latin typeface="Gill Sans MT" panose="020B0502020104020203" pitchFamily="34" charset="0"/>
              </a:rPr>
              <a:t>Logging on will take you to your Dashboard</a:t>
            </a:r>
          </a:p>
          <a:p>
            <a:pPr lvl="1"/>
            <a:r>
              <a:rPr lang="en-US" dirty="0">
                <a:latin typeface="Gill Sans MT" panose="020B0502020104020203" pitchFamily="34" charset="0"/>
              </a:rPr>
              <a:t>If you do not automatically arrive at your Dashboard, click on PBIS Assessment in the top left corner of the screen</a:t>
            </a:r>
          </a:p>
          <a:p>
            <a:r>
              <a:rPr lang="en-US" sz="2400" dirty="0">
                <a:latin typeface="Gill Sans MT" panose="020B0502020104020203" pitchFamily="34" charset="0"/>
              </a:rPr>
              <a:t>Any survey that is open and ready for data entry will appear under “Open Survey Windows”</a:t>
            </a:r>
          </a:p>
          <a:p>
            <a:pPr marL="109728" indent="0">
              <a:buNone/>
            </a:pPr>
            <a:endParaRPr lang="en-US" sz="2400" dirty="0">
              <a:latin typeface="Gill Sans MT" panose="020B05020201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308" y="3740219"/>
            <a:ext cx="3914468" cy="2655327"/>
          </a:xfrm>
          <a:prstGeom prst="rect">
            <a:avLst/>
          </a:prstGeom>
          <a:solidFill>
            <a:srgbClr val="000000">
              <a:shade val="95000"/>
            </a:srgbClr>
          </a:solidFill>
          <a:ln w="19050" cap="sq">
            <a:solidFill>
              <a:srgbClr val="000000"/>
            </a:solidFill>
            <a:miter lim="800000"/>
          </a:ln>
          <a:effectLst>
            <a:outerShdw blurRad="254000" dist="190500" dir="2700000" sy="90000" algn="bl" rotWithShape="0">
              <a:srgbClr val="000000">
                <a:alpha val="40000"/>
              </a:srgbClr>
            </a:outerShdw>
          </a:effectLst>
        </p:spPr>
      </p:pic>
      <p:cxnSp>
        <p:nvCxnSpPr>
          <p:cNvPr id="6" name="Straight Arrow Connector 5"/>
          <p:cNvCxnSpPr/>
          <p:nvPr/>
        </p:nvCxnSpPr>
        <p:spPr>
          <a:xfrm>
            <a:off x="3818008" y="5715000"/>
            <a:ext cx="990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3902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1066800"/>
          </a:xfrm>
        </p:spPr>
        <p:txBody>
          <a:bodyPr>
            <a:normAutofit fontScale="90000"/>
          </a:bodyPr>
          <a:lstStyle/>
          <a:p>
            <a:r>
              <a:rPr lang="en-US" dirty="0" smtClean="0"/>
              <a:t>But wait! What if your survey is no longer “Open”</a:t>
            </a:r>
            <a:endParaRPr lang="en-US" dirty="0"/>
          </a:p>
        </p:txBody>
      </p:sp>
      <p:sp>
        <p:nvSpPr>
          <p:cNvPr id="3" name="Content Placeholder 2"/>
          <p:cNvSpPr>
            <a:spLocks noGrp="1"/>
          </p:cNvSpPr>
          <p:nvPr>
            <p:ph idx="1"/>
          </p:nvPr>
        </p:nvSpPr>
        <p:spPr>
          <a:xfrm>
            <a:off x="1981200" y="1981200"/>
            <a:ext cx="8229600" cy="4495800"/>
          </a:xfrm>
        </p:spPr>
        <p:txBody>
          <a:bodyPr>
            <a:normAutofit lnSpcReduction="10000"/>
          </a:bodyPr>
          <a:lstStyle/>
          <a:p>
            <a:r>
              <a:rPr lang="en-US" sz="2400" dirty="0">
                <a:latin typeface="Gill Sans MT" panose="020B0502020104020203" pitchFamily="34" charset="0"/>
              </a:rPr>
              <a:t>Scroll down below the “Open Survey” section until you see a red “Closed Survey” section</a:t>
            </a:r>
          </a:p>
          <a:p>
            <a:endParaRPr lang="en-US" sz="2400" dirty="0">
              <a:latin typeface="Gill Sans MT" panose="020B0502020104020203" pitchFamily="34" charset="0"/>
            </a:endParaRPr>
          </a:p>
          <a:p>
            <a:endParaRPr lang="en-US" sz="2400" dirty="0">
              <a:latin typeface="Gill Sans MT" panose="020B0502020104020203" pitchFamily="34" charset="0"/>
            </a:endParaRPr>
          </a:p>
          <a:p>
            <a:endParaRPr lang="en-US" sz="2400" dirty="0">
              <a:latin typeface="Gill Sans MT" panose="020B0502020104020203" pitchFamily="34" charset="0"/>
            </a:endParaRPr>
          </a:p>
          <a:p>
            <a:endParaRPr lang="en-US" sz="2400" dirty="0">
              <a:latin typeface="Gill Sans MT" panose="020B0502020104020203" pitchFamily="34" charset="0"/>
            </a:endParaRPr>
          </a:p>
          <a:p>
            <a:endParaRPr lang="en-US" sz="2400" dirty="0">
              <a:latin typeface="Gill Sans MT" panose="020B0502020104020203" pitchFamily="34" charset="0"/>
            </a:endParaRPr>
          </a:p>
          <a:p>
            <a:endParaRPr lang="en-US" sz="2400" dirty="0">
              <a:latin typeface="Gill Sans MT" panose="020B0502020104020203" pitchFamily="34" charset="0"/>
            </a:endParaRPr>
          </a:p>
          <a:p>
            <a:r>
              <a:rPr lang="en-US" sz="2400" dirty="0">
                <a:latin typeface="Gill Sans MT" panose="020B0502020104020203" pitchFamily="34" charset="0"/>
              </a:rPr>
              <a:t>Click on the survey under “Closed Survey Windows” that you want to complete (School-wide PBIS Tiered Fidelity Inventory 2.10)</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166" y="2895600"/>
            <a:ext cx="2819400" cy="2015242"/>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2259802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sz="4000" dirty="0"/>
              <a:t>Opening a Closed Survey</a:t>
            </a:r>
          </a:p>
        </p:txBody>
      </p:sp>
      <p:sp>
        <p:nvSpPr>
          <p:cNvPr id="3" name="Content Placeholder 2"/>
          <p:cNvSpPr>
            <a:spLocks noGrp="1"/>
          </p:cNvSpPr>
          <p:nvPr>
            <p:ph idx="1"/>
          </p:nvPr>
        </p:nvSpPr>
        <p:spPr>
          <a:xfrm>
            <a:off x="1069847" y="2121408"/>
            <a:ext cx="6007358" cy="4050792"/>
          </a:xfrm>
        </p:spPr>
        <p:txBody>
          <a:bodyPr>
            <a:normAutofit/>
          </a:bodyPr>
          <a:lstStyle/>
          <a:p>
            <a:r>
              <a:rPr lang="en-US" sz="2400" dirty="0">
                <a:latin typeface="Gill Sans MT" panose="020B0502020104020203" pitchFamily="34" charset="0"/>
              </a:rPr>
              <a:t>When you click on your survey, you will see a list of organizations.</a:t>
            </a:r>
          </a:p>
          <a:p>
            <a:pPr lvl="1"/>
            <a:r>
              <a:rPr lang="en-US" sz="2400" dirty="0">
                <a:latin typeface="Gill Sans MT" panose="020B0502020104020203" pitchFamily="34" charset="0"/>
              </a:rPr>
              <a:t>Click the box to the left of your school/organization’s name</a:t>
            </a:r>
          </a:p>
          <a:p>
            <a:r>
              <a:rPr lang="en-US" sz="2400" dirty="0">
                <a:latin typeface="Gill Sans MT" panose="020B0502020104020203" pitchFamily="34" charset="0"/>
              </a:rPr>
              <a:t>There will be a dark blue box under the survey name that goes from “Change Dates for 0 Selected Surveys” to “Change Dates for 1 Selected Surveys” when you click on your school/organization. Click on that dark blue box.</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960" y="1962412"/>
            <a:ext cx="4485231" cy="3010427"/>
          </a:xfrm>
          <a:prstGeom prst="rect">
            <a:avLst/>
          </a:prstGeom>
          <a:solidFill>
            <a:srgbClr val="000000">
              <a:shade val="95000"/>
            </a:srgbClr>
          </a:solidFill>
          <a:ln w="1905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384813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762000"/>
            <a:ext cx="8229600" cy="1066800"/>
          </a:xfrm>
        </p:spPr>
        <p:txBody>
          <a:bodyPr>
            <a:normAutofit fontScale="90000"/>
          </a:bodyPr>
          <a:lstStyle/>
          <a:p>
            <a:r>
              <a:rPr lang="en-US" dirty="0" smtClean="0"/>
              <a:t>Opening a Closed Survey Cont’d</a:t>
            </a:r>
            <a:endParaRPr lang="en-US" dirty="0"/>
          </a:p>
        </p:txBody>
      </p:sp>
      <p:sp>
        <p:nvSpPr>
          <p:cNvPr id="6" name="Content Placeholder 5"/>
          <p:cNvSpPr>
            <a:spLocks noGrp="1"/>
          </p:cNvSpPr>
          <p:nvPr>
            <p:ph idx="1"/>
          </p:nvPr>
        </p:nvSpPr>
        <p:spPr>
          <a:xfrm>
            <a:off x="1981200" y="1905000"/>
            <a:ext cx="8229600" cy="4669536"/>
          </a:xfrm>
        </p:spPr>
        <p:txBody>
          <a:bodyPr>
            <a:normAutofit/>
          </a:bodyPr>
          <a:lstStyle/>
          <a:p>
            <a:r>
              <a:rPr lang="en-US" sz="2800" dirty="0">
                <a:latin typeface="Gill Sans MT" panose="020B0502020104020203" pitchFamily="34" charset="0"/>
              </a:rPr>
              <a:t>A new box will pop up that says “Modify Open and Close Date”</a:t>
            </a:r>
          </a:p>
          <a:p>
            <a:pPr lvl="1"/>
            <a:r>
              <a:rPr lang="en-US" sz="2400" dirty="0" smtClean="0">
                <a:latin typeface="Gill Sans MT" panose="020B0502020104020203" pitchFamily="34" charset="0"/>
              </a:rPr>
              <a:t>Change </a:t>
            </a:r>
            <a:r>
              <a:rPr lang="en-US" sz="2400" dirty="0">
                <a:latin typeface="Gill Sans MT" panose="020B0502020104020203" pitchFamily="34" charset="0"/>
              </a:rPr>
              <a:t>the “close date” to either the current date or a future date. The survey will only remain closed if the “close date” has already passed.</a:t>
            </a:r>
          </a:p>
          <a:p>
            <a:pPr lvl="1"/>
            <a:r>
              <a:rPr lang="en-US" sz="2400" dirty="0">
                <a:latin typeface="Gill Sans MT" panose="020B0502020104020203" pitchFamily="34" charset="0"/>
              </a:rPr>
              <a:t>Click “Update.”</a:t>
            </a:r>
          </a:p>
          <a:p>
            <a:r>
              <a:rPr lang="en-US" sz="2800" dirty="0">
                <a:latin typeface="Gill Sans MT" panose="020B0502020104020203" pitchFamily="34" charset="0"/>
              </a:rPr>
              <a:t>Your survey should now be listed under “Open Survey Windows.”</a:t>
            </a:r>
          </a:p>
        </p:txBody>
      </p:sp>
    </p:spTree>
    <p:extLst>
      <p:ext uri="{BB962C8B-B14F-4D97-AF65-F5344CB8AC3E}">
        <p14:creationId xmlns:p14="http://schemas.microsoft.com/office/powerpoint/2010/main" val="17609810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a:lstStyle/>
          <a:p>
            <a:r>
              <a:rPr lang="en-US" dirty="0" smtClean="0"/>
              <a:t>Accessing Your Survey</a:t>
            </a:r>
            <a:endParaRPr lang="en-US" dirty="0"/>
          </a:p>
        </p:txBody>
      </p:sp>
      <p:sp>
        <p:nvSpPr>
          <p:cNvPr id="3" name="Content Placeholder 2"/>
          <p:cNvSpPr>
            <a:spLocks noGrp="1"/>
          </p:cNvSpPr>
          <p:nvPr>
            <p:ph idx="1"/>
          </p:nvPr>
        </p:nvSpPr>
        <p:spPr>
          <a:xfrm>
            <a:off x="1515649" y="1600200"/>
            <a:ext cx="9657567" cy="4876800"/>
          </a:xfrm>
        </p:spPr>
        <p:txBody>
          <a:bodyPr>
            <a:noAutofit/>
          </a:bodyPr>
          <a:lstStyle/>
          <a:p>
            <a:r>
              <a:rPr lang="en-US" sz="2800" dirty="0">
                <a:latin typeface="Gill Sans MT" panose="020B0502020104020203" pitchFamily="34" charset="0"/>
              </a:rPr>
              <a:t>Under your selected Open Survey, there is a row of headings </a:t>
            </a:r>
          </a:p>
          <a:p>
            <a:endParaRPr lang="en-US" sz="2800" dirty="0">
              <a:latin typeface="Gill Sans MT" panose="020B0502020104020203" pitchFamily="34" charset="0"/>
            </a:endParaRPr>
          </a:p>
          <a:p>
            <a:pPr marL="109728" indent="0">
              <a:buNone/>
            </a:pPr>
            <a:endParaRPr lang="en-US" sz="2800" dirty="0">
              <a:latin typeface="Gill Sans MT" panose="020B0502020104020203" pitchFamily="34" charset="0"/>
            </a:endParaRPr>
          </a:p>
          <a:p>
            <a:pPr marL="109728" indent="0">
              <a:buNone/>
            </a:pPr>
            <a:endParaRPr lang="en-US" sz="2800" dirty="0">
              <a:latin typeface="Gill Sans MT" panose="020B0502020104020203" pitchFamily="34" charset="0"/>
            </a:endParaRPr>
          </a:p>
          <a:p>
            <a:pPr marL="109728" indent="0">
              <a:buNone/>
            </a:pPr>
            <a:endParaRPr lang="en-US" sz="2800" dirty="0">
              <a:latin typeface="Gill Sans MT" panose="020B0502020104020203" pitchFamily="34" charset="0"/>
            </a:endParaRPr>
          </a:p>
          <a:p>
            <a:r>
              <a:rPr lang="en-US" sz="2800" dirty="0">
                <a:latin typeface="Gill Sans MT" panose="020B0502020104020203" pitchFamily="34" charset="0"/>
              </a:rPr>
              <a:t>Under “Availability” there will be an option to click “Take Survey” if you have not yet input your organization’s data </a:t>
            </a:r>
          </a:p>
          <a:p>
            <a:pPr lvl="1"/>
            <a:r>
              <a:rPr lang="en-US" sz="2400" dirty="0">
                <a:latin typeface="Gill Sans MT" panose="020B0502020104020203" pitchFamily="34" charset="0"/>
              </a:rPr>
              <a:t>Click “Take Survey” to begin</a:t>
            </a:r>
          </a:p>
          <a:p>
            <a:pPr lvl="2"/>
            <a:r>
              <a:rPr lang="en-US" sz="2000" dirty="0" smtClean="0">
                <a:latin typeface="Gill Sans MT" panose="020B0502020104020203" pitchFamily="34" charset="0"/>
              </a:rPr>
              <a:t>Be sure that you are filling in the answers for your intended sections (e.g., if you are focusing on Tier 2, scroll down to the Tier 2 questions and leave the Tier 1 and 3 questions blank)</a:t>
            </a:r>
            <a:endParaRPr lang="en-US" sz="2000" dirty="0">
              <a:latin typeface="Gill Sans MT" panose="020B0502020104020203"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835" y="2146126"/>
            <a:ext cx="5763997" cy="1498948"/>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3479759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reminder-</a:t>
            </a:r>
            <a:br>
              <a:rPr lang="en-US" dirty="0" smtClean="0"/>
            </a:br>
            <a:r>
              <a:rPr lang="en-US" dirty="0" smtClean="0"/>
              <a:t>Substitute Reimbursement</a:t>
            </a:r>
            <a:endParaRPr lang="en-US" dirty="0"/>
          </a:p>
        </p:txBody>
      </p:sp>
      <p:sp>
        <p:nvSpPr>
          <p:cNvPr id="3" name="Content Placeholder 2"/>
          <p:cNvSpPr>
            <a:spLocks noGrp="1"/>
          </p:cNvSpPr>
          <p:nvPr>
            <p:ph idx="1"/>
          </p:nvPr>
        </p:nvSpPr>
        <p:spPr/>
        <p:txBody>
          <a:bodyPr/>
          <a:lstStyle/>
          <a:p>
            <a:r>
              <a:rPr lang="en-US" sz="2400" dirty="0"/>
              <a:t>The Department of Education will provide substitute reimbursement for REGISTERED participants.  </a:t>
            </a:r>
          </a:p>
          <a:p>
            <a:endParaRPr lang="en-US" sz="2400" dirty="0"/>
          </a:p>
          <a:p>
            <a:r>
              <a:rPr lang="en-US" sz="2400" dirty="0"/>
              <a:t>PFA or IV needs to be completed within 30 days after the training.   Please send completed PFA or IV electronically to </a:t>
            </a:r>
            <a:r>
              <a:rPr lang="en-US" sz="2400" dirty="0" smtClean="0"/>
              <a:t>Valencia Harper (valencia.harper@doe.k12.de.us</a:t>
            </a:r>
            <a:r>
              <a:rPr lang="en-US" sz="2400" dirty="0"/>
              <a:t>).</a:t>
            </a:r>
          </a:p>
          <a:p>
            <a:endParaRPr lang="en-US" dirty="0"/>
          </a:p>
        </p:txBody>
      </p:sp>
      <p:pic>
        <p:nvPicPr>
          <p:cNvPr id="2050" name="Picture 2" descr="C:\Users\hearn\AppData\Local\Microsoft\Windows\Temporary Internet Files\Content.IE5\KXG7VXLI\5175663480_b753ff35e9_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6075" y="295276"/>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7282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066800"/>
          </a:xfrm>
        </p:spPr>
        <p:txBody>
          <a:bodyPr/>
          <a:lstStyle/>
          <a:p>
            <a:r>
              <a:rPr lang="en-US" dirty="0" smtClean="0"/>
              <a:t>Graphing Your Results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757756"/>
            <a:ext cx="4343400" cy="3184072"/>
          </a:xfrm>
          <a:prstGeom prst="rect">
            <a:avLst/>
          </a:prstGeom>
          <a:solidFill>
            <a:srgbClr val="000000">
              <a:shade val="95000"/>
            </a:srgbClr>
          </a:solidFill>
          <a:ln w="19050" cap="sq">
            <a:solidFill>
              <a:srgbClr val="000000"/>
            </a:solidFill>
            <a:miter lim="800000"/>
          </a:ln>
          <a:effectLst>
            <a:outerShdw blurRad="254000" dist="190500" dir="2700000" sy="90000" algn="bl" rotWithShape="0">
              <a:srgbClr val="000000">
                <a:alpha val="40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351022"/>
            <a:ext cx="4527460" cy="3319003"/>
          </a:xfrm>
          <a:prstGeom prst="rect">
            <a:avLst/>
          </a:prstGeom>
          <a:solidFill>
            <a:srgbClr val="000000">
              <a:shade val="95000"/>
            </a:srgbClr>
          </a:solidFill>
          <a:ln w="1905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7007257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117600"/>
          </a:xfrm>
        </p:spPr>
        <p:txBody>
          <a:bodyPr>
            <a:normAutofit fontScale="90000"/>
          </a:bodyPr>
          <a:lstStyle/>
          <a:p>
            <a:r>
              <a:rPr lang="en-US" dirty="0" smtClean="0"/>
              <a:t>Find Your School and Your Survey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4200" y="1905001"/>
            <a:ext cx="6334918" cy="4150463"/>
          </a:xfrm>
          <a:prstGeom prst="rect">
            <a:avLst/>
          </a:prstGeom>
          <a:solidFill>
            <a:srgbClr val="000000">
              <a:shade val="95000"/>
            </a:srgbClr>
          </a:solidFill>
          <a:ln w="19050" cap="sq">
            <a:solidFill>
              <a:srgbClr val="000000"/>
            </a:solidFill>
            <a:miter lim="800000"/>
          </a:ln>
          <a:effectLst>
            <a:outerShdw blurRad="254000" dist="190500" dir="2700000" sy="90000" algn="bl" rotWithShape="0">
              <a:srgbClr val="000000">
                <a:alpha val="40000"/>
              </a:srgbClr>
            </a:outerShdw>
          </a:effectLst>
        </p:spPr>
      </p:pic>
      <p:sp>
        <p:nvSpPr>
          <p:cNvPr id="9" name="Oval 8"/>
          <p:cNvSpPr/>
          <p:nvPr/>
        </p:nvSpPr>
        <p:spPr>
          <a:xfrm>
            <a:off x="3886200" y="4648200"/>
            <a:ext cx="51054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9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676400"/>
            <a:ext cx="8229600" cy="4294550"/>
          </a:xfrm>
          <a:prstGeom prst="rect">
            <a:avLst/>
          </a:prstGeom>
          <a:solidFill>
            <a:srgbClr val="000000">
              <a:shade val="95000"/>
            </a:srgbClr>
          </a:solidFill>
          <a:ln w="1905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6844337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Finding Your Graph</a:t>
            </a:r>
            <a:endParaRPr lang="en-US" dirty="0"/>
          </a:p>
        </p:txBody>
      </p:sp>
      <p:sp>
        <p:nvSpPr>
          <p:cNvPr id="5" name="Content Placeholder 4"/>
          <p:cNvSpPr>
            <a:spLocks noGrp="1"/>
          </p:cNvSpPr>
          <p:nvPr>
            <p:ph sz="half" idx="1"/>
          </p:nvPr>
        </p:nvSpPr>
        <p:spPr>
          <a:xfrm>
            <a:off x="1069847" y="2194560"/>
            <a:ext cx="5669155" cy="3977640"/>
          </a:xfrm>
        </p:spPr>
        <p:txBody>
          <a:bodyPr>
            <a:normAutofit/>
          </a:bodyPr>
          <a:lstStyle/>
          <a:p>
            <a:r>
              <a:rPr lang="en-US" sz="2400" dirty="0">
                <a:latin typeface="Gill Sans MT" panose="020B0502020104020203" pitchFamily="34" charset="0"/>
              </a:rPr>
              <a:t>Clicking “View Reports” will bring you to a new page. </a:t>
            </a:r>
          </a:p>
          <a:p>
            <a:pPr lvl="1"/>
            <a:r>
              <a:rPr lang="en-US" sz="2400" dirty="0">
                <a:latin typeface="Gill Sans MT" panose="020B0502020104020203" pitchFamily="34" charset="0"/>
              </a:rPr>
              <a:t>On the left hand side of the page, there is a column under “Report Options.”</a:t>
            </a:r>
          </a:p>
          <a:p>
            <a:pPr lvl="2"/>
            <a:r>
              <a:rPr lang="en-US" sz="2000" dirty="0" smtClean="0">
                <a:latin typeface="Gill Sans MT" panose="020B0502020104020203" pitchFamily="34" charset="0"/>
              </a:rPr>
              <a:t>Under </a:t>
            </a:r>
            <a:r>
              <a:rPr lang="en-US" sz="2000" dirty="0">
                <a:latin typeface="Gill Sans MT" panose="020B0502020104020203" pitchFamily="34" charset="0"/>
              </a:rPr>
              <a:t>this column, find “Select Report.” It will be preset to “Total.” Click on this drop down menu and change “Total” to “Subscale.” </a:t>
            </a:r>
          </a:p>
          <a:p>
            <a:r>
              <a:rPr lang="en-US" sz="2400" dirty="0" smtClean="0">
                <a:latin typeface="Gill Sans MT" panose="020B0502020104020203" pitchFamily="34" charset="0"/>
              </a:rPr>
              <a:t>Click </a:t>
            </a:r>
            <a:r>
              <a:rPr lang="en-US" sz="2400" dirty="0">
                <a:latin typeface="Gill Sans MT" panose="020B0502020104020203" pitchFamily="34" charset="0"/>
              </a:rPr>
              <a:t>“Generate” at the bottom of that column. </a:t>
            </a:r>
          </a:p>
          <a:p>
            <a:endParaRPr lang="en-US" dirty="0">
              <a:latin typeface="Gill Sans MT" panose="020B0502020104020203" pitchFamily="34" charset="0"/>
            </a:endParaRPr>
          </a:p>
        </p:txBody>
      </p:sp>
      <p:pic>
        <p:nvPicPr>
          <p:cNvPr id="717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91388" y="2438401"/>
            <a:ext cx="1800225" cy="3819525"/>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8215648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066800"/>
          </a:xfrm>
        </p:spPr>
        <p:txBody>
          <a:bodyPr/>
          <a:lstStyle/>
          <a:p>
            <a:r>
              <a:rPr lang="en-US" dirty="0" smtClean="0"/>
              <a:t>Saving Your Graph</a:t>
            </a:r>
            <a:endParaRPr lang="en-US" dirty="0"/>
          </a:p>
        </p:txBody>
      </p:sp>
      <p:sp>
        <p:nvSpPr>
          <p:cNvPr id="3" name="Content Placeholder 2"/>
          <p:cNvSpPr>
            <a:spLocks noGrp="1"/>
          </p:cNvSpPr>
          <p:nvPr>
            <p:ph idx="1"/>
          </p:nvPr>
        </p:nvSpPr>
        <p:spPr>
          <a:xfrm>
            <a:off x="1981200" y="1600200"/>
            <a:ext cx="8229600" cy="4974336"/>
          </a:xfrm>
        </p:spPr>
        <p:txBody>
          <a:bodyPr>
            <a:normAutofit/>
          </a:bodyPr>
          <a:lstStyle/>
          <a:p>
            <a:r>
              <a:rPr lang="en-US" sz="2400" dirty="0">
                <a:latin typeface="Gill Sans MT" panose="020B0502020104020203" pitchFamily="34" charset="0"/>
              </a:rPr>
              <a:t>Once you click “Generate,” your graph will appear. </a:t>
            </a:r>
          </a:p>
          <a:p>
            <a:r>
              <a:rPr lang="en-US" sz="2400" dirty="0">
                <a:latin typeface="Gill Sans MT" panose="020B0502020104020203" pitchFamily="34" charset="0"/>
              </a:rPr>
              <a:t>If you would like to save your graph as a pdf, click “PDF” under the “Generate” and “Reset” buttons. </a:t>
            </a:r>
          </a:p>
          <a:p>
            <a:r>
              <a:rPr lang="en-US" sz="2400" dirty="0">
                <a:latin typeface="Gill Sans MT" panose="020B0502020104020203" pitchFamily="34" charset="0"/>
              </a:rPr>
              <a:t>The PDF will open in a new window and you can save it from there. </a:t>
            </a:r>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1" y="3886200"/>
            <a:ext cx="3845951" cy="2819400"/>
          </a:xfrm>
          <a:prstGeom prst="rect">
            <a:avLst/>
          </a:prstGeom>
          <a:ln w="1905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1" y="3886200"/>
            <a:ext cx="4231249" cy="2819400"/>
          </a:xfrm>
          <a:prstGeom prst="rect">
            <a:avLst/>
          </a:prstGeom>
          <a:ln w="19050">
            <a:solidFill>
              <a:schemeClr val="tx1"/>
            </a:solidFill>
          </a:ln>
        </p:spPr>
      </p:pic>
    </p:spTree>
    <p:extLst>
      <p:ext uri="{BB962C8B-B14F-4D97-AF65-F5344CB8AC3E}">
        <p14:creationId xmlns:p14="http://schemas.microsoft.com/office/powerpoint/2010/main" val="17193563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Tiered Fidelity Inventory – Tier 2</a:t>
            </a:r>
            <a:endParaRPr lang="en-US" dirty="0"/>
          </a:p>
        </p:txBody>
      </p:sp>
      <p:sp>
        <p:nvSpPr>
          <p:cNvPr id="2" name="Text Placeholder 1"/>
          <p:cNvSpPr>
            <a:spLocks noGrp="1"/>
          </p:cNvSpPr>
          <p:nvPr>
            <p:ph type="body" idx="1"/>
          </p:nvPr>
        </p:nvSpPr>
        <p:spPr/>
        <p:txBody>
          <a:bodyPr>
            <a:normAutofit/>
          </a:bodyPr>
          <a:lstStyle/>
          <a:p>
            <a:r>
              <a:rPr lang="en-US" sz="3200" dirty="0" smtClean="0"/>
              <a:t>Item Orientation </a:t>
            </a:r>
            <a:endParaRPr lang="en-US" sz="3200" dirty="0"/>
          </a:p>
        </p:txBody>
      </p:sp>
    </p:spTree>
    <p:extLst>
      <p:ext uri="{BB962C8B-B14F-4D97-AF65-F5344CB8AC3E}">
        <p14:creationId xmlns:p14="http://schemas.microsoft.com/office/powerpoint/2010/main" val="27269466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1353800" cy="1325563"/>
          </a:xfrm>
        </p:spPr>
        <p:txBody>
          <a:bodyPr>
            <a:normAutofit/>
          </a:bodyPr>
          <a:lstStyle/>
          <a:p>
            <a:r>
              <a:rPr lang="en-US" dirty="0" smtClean="0"/>
              <a:t>2.2 Team Operating Procedures</a:t>
            </a:r>
            <a:endParaRPr lang="en-US" dirty="0"/>
          </a:p>
        </p:txBody>
      </p:sp>
      <p:graphicFrame>
        <p:nvGraphicFramePr>
          <p:cNvPr id="5" name="Table 4"/>
          <p:cNvGraphicFramePr>
            <a:graphicFrameLocks noGrp="1"/>
          </p:cNvGraphicFramePr>
          <p:nvPr>
            <p:extLst/>
          </p:nvPr>
        </p:nvGraphicFramePr>
        <p:xfrm>
          <a:off x="993913" y="1423284"/>
          <a:ext cx="11012557" cy="1142999"/>
        </p:xfrm>
        <a:graphic>
          <a:graphicData uri="http://schemas.openxmlformats.org/drawingml/2006/table">
            <a:tbl>
              <a:tblPr firstRow="1" firstCol="1" bandRow="1"/>
              <a:tblGrid>
                <a:gridCol w="4458112">
                  <a:extLst>
                    <a:ext uri="{9D8B030D-6E8A-4147-A177-3AD203B41FA5}">
                      <a16:colId xmlns:a16="http://schemas.microsoft.com/office/drawing/2014/main" xmlns="" val="20000"/>
                    </a:ext>
                  </a:extLst>
                </a:gridCol>
                <a:gridCol w="2689257">
                  <a:extLst>
                    <a:ext uri="{9D8B030D-6E8A-4147-A177-3AD203B41FA5}">
                      <a16:colId xmlns:a16="http://schemas.microsoft.com/office/drawing/2014/main" xmlns="" val="20001"/>
                    </a:ext>
                  </a:extLst>
                </a:gridCol>
                <a:gridCol w="3865188">
                  <a:extLst>
                    <a:ext uri="{9D8B030D-6E8A-4147-A177-3AD203B41FA5}">
                      <a16:colId xmlns:a16="http://schemas.microsoft.com/office/drawing/2014/main" xmlns="" val="20002"/>
                    </a:ext>
                  </a:extLst>
                </a:gridCol>
              </a:tblGrid>
              <a:tr h="339655">
                <a:tc rowSpan="2">
                  <a:txBody>
                    <a:bodyPr/>
                    <a:lstStyle/>
                    <a:p>
                      <a:pPr marL="328930" marR="0" indent="-283210" algn="ctr">
                        <a:spcBef>
                          <a:spcPts val="0"/>
                        </a:spcBef>
                        <a:spcAft>
                          <a:spcPts val="0"/>
                        </a:spcAft>
                      </a:pPr>
                      <a:r>
                        <a:rPr lang="en-US" sz="1600" b="1" dirty="0">
                          <a:effectLst/>
                          <a:latin typeface="+mn-lt"/>
                        </a:rPr>
                        <a:t>Feature</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1600" b="1" dirty="0">
                          <a:effectLst/>
                          <a:latin typeface="+mn-lt"/>
                        </a:rPr>
                        <a:t>Data Sources</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1600" b="1">
                          <a:effectLst/>
                          <a:latin typeface="+mn-lt"/>
                        </a:rPr>
                        <a:t>Scoring Criteria</a:t>
                      </a:r>
                      <a:endParaRPr lang="en-US" sz="160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803344">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600" b="1" dirty="0">
                          <a:effectLst/>
                          <a:latin typeface="+mn-lt"/>
                          <a:ea typeface="Calibri"/>
                          <a:cs typeface="Times New Roman"/>
                        </a:rPr>
                        <a:t>0 = Not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ea typeface="Calibri"/>
                          <a:cs typeface="Times New Roman"/>
                        </a:rPr>
                        <a:t>1 = Partially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rPr>
                        <a:t>2 = Fully implemented</a:t>
                      </a:r>
                      <a:endParaRPr lang="en-US" sz="16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nvPr>
        </p:nvGraphicFramePr>
        <p:xfrm>
          <a:off x="1001865" y="2567609"/>
          <a:ext cx="11012556" cy="4111487"/>
        </p:xfrm>
        <a:graphic>
          <a:graphicData uri="http://schemas.openxmlformats.org/drawingml/2006/table">
            <a:tbl>
              <a:tblPr firstRow="1" firstCol="1" bandRow="1"/>
              <a:tblGrid>
                <a:gridCol w="4458111">
                  <a:extLst>
                    <a:ext uri="{9D8B030D-6E8A-4147-A177-3AD203B41FA5}">
                      <a16:colId xmlns:a16="http://schemas.microsoft.com/office/drawing/2014/main" xmlns="" val="20000"/>
                    </a:ext>
                  </a:extLst>
                </a:gridCol>
                <a:gridCol w="2689257">
                  <a:extLst>
                    <a:ext uri="{9D8B030D-6E8A-4147-A177-3AD203B41FA5}">
                      <a16:colId xmlns:a16="http://schemas.microsoft.com/office/drawing/2014/main" xmlns="" val="20001"/>
                    </a:ext>
                  </a:extLst>
                </a:gridCol>
                <a:gridCol w="3865188">
                  <a:extLst>
                    <a:ext uri="{9D8B030D-6E8A-4147-A177-3AD203B41FA5}">
                      <a16:colId xmlns:a16="http://schemas.microsoft.com/office/drawing/2014/main" xmlns="" val="20002"/>
                    </a:ext>
                  </a:extLst>
                </a:gridCol>
              </a:tblGrid>
              <a:tr h="4111487">
                <a:tc>
                  <a:txBody>
                    <a:bodyPr/>
                    <a:lstStyle/>
                    <a:p>
                      <a:pPr marL="0" marR="0" lvl="0" indent="0" algn="l">
                        <a:spcBef>
                          <a:spcPts val="0"/>
                        </a:spcBef>
                        <a:spcAft>
                          <a:spcPts val="0"/>
                        </a:spcAft>
                        <a:buFont typeface="+mj-lt"/>
                        <a:buNone/>
                      </a:pPr>
                      <a:r>
                        <a:rPr lang="en-US" sz="1500" b="1" dirty="0" smtClean="0">
                          <a:effectLst/>
                          <a:latin typeface="+mn-lt"/>
                          <a:ea typeface="Times New Roman"/>
                          <a:cs typeface="Times New Roman"/>
                        </a:rPr>
                        <a:t>2.2  Team Operating Procedures: </a:t>
                      </a:r>
                      <a:r>
                        <a:rPr lang="en-US" sz="1500" b="0" dirty="0" smtClean="0">
                          <a:effectLst/>
                          <a:latin typeface="+mn-lt"/>
                          <a:ea typeface="Times New Roman"/>
                          <a:cs typeface="Times New Roman"/>
                        </a:rPr>
                        <a:t>Tier II team meets at least monthly and has (a) regular meeting format/agenda, (b) minutes, (c) defined meeting roles, </a:t>
                      </a:r>
                      <a:r>
                        <a:rPr lang="en-US" sz="1500" b="1" dirty="0" smtClean="0">
                          <a:solidFill>
                            <a:srgbClr val="FF0000"/>
                          </a:solidFill>
                          <a:effectLst/>
                          <a:latin typeface="+mn-lt"/>
                          <a:ea typeface="Times New Roman"/>
                          <a:cs typeface="Times New Roman"/>
                        </a:rPr>
                        <a:t>and (d) a current action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Symbol"/>
                        <a:buChar char=""/>
                      </a:pPr>
                      <a:r>
                        <a:rPr lang="en-US" sz="1500" dirty="0" smtClean="0">
                          <a:effectLst/>
                          <a:latin typeface="+mn-lt"/>
                        </a:rPr>
                        <a:t>Tier II team meeting agendas and minutes</a:t>
                      </a:r>
                    </a:p>
                    <a:p>
                      <a:pPr marL="342900" marR="0" lvl="0" indent="-342900" algn="l">
                        <a:spcBef>
                          <a:spcPts val="0"/>
                        </a:spcBef>
                        <a:spcAft>
                          <a:spcPts val="0"/>
                        </a:spcAft>
                        <a:buFont typeface="Symbol"/>
                        <a:buChar char=""/>
                      </a:pPr>
                      <a:r>
                        <a:rPr lang="en-US" sz="1500" dirty="0" smtClean="0">
                          <a:effectLst/>
                          <a:latin typeface="+mn-lt"/>
                        </a:rPr>
                        <a:t>Tier II meeting roles descriptions</a:t>
                      </a:r>
                    </a:p>
                    <a:p>
                      <a:pPr marL="342900" marR="0" lvl="0" indent="-342900" algn="l">
                        <a:spcBef>
                          <a:spcPts val="0"/>
                        </a:spcBef>
                        <a:spcAft>
                          <a:spcPts val="0"/>
                        </a:spcAft>
                        <a:buFont typeface="Symbol"/>
                        <a:buChar char=""/>
                      </a:pPr>
                      <a:r>
                        <a:rPr lang="en-US" sz="1500" dirty="0" smtClean="0">
                          <a:effectLst/>
                          <a:latin typeface="+mn-lt"/>
                        </a:rPr>
                        <a:t>Tier II action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5270" marR="0" indent="-228600" algn="l">
                        <a:spcBef>
                          <a:spcPts val="0"/>
                        </a:spcBef>
                        <a:spcAft>
                          <a:spcPts val="1200"/>
                        </a:spcAft>
                      </a:pPr>
                      <a:r>
                        <a:rPr lang="en-US" sz="1500" dirty="0" smtClean="0">
                          <a:effectLst/>
                          <a:latin typeface="+mn-lt"/>
                          <a:ea typeface="Calibri"/>
                          <a:cs typeface="Times New Roman"/>
                        </a:rPr>
                        <a:t>0 = Tier II team does not use regular meeting format/agenda, minutes, defined roles, or a current action plan</a:t>
                      </a:r>
                    </a:p>
                    <a:p>
                      <a:pPr marL="255270" marR="0" indent="-228600" algn="l">
                        <a:spcBef>
                          <a:spcPts val="0"/>
                        </a:spcBef>
                        <a:spcAft>
                          <a:spcPts val="1200"/>
                        </a:spcAft>
                      </a:pPr>
                      <a:r>
                        <a:rPr lang="en-US" sz="1500" dirty="0" smtClean="0">
                          <a:effectLst/>
                          <a:latin typeface="+mn-lt"/>
                          <a:ea typeface="Calibri"/>
                          <a:cs typeface="Times New Roman"/>
                        </a:rPr>
                        <a:t>1= Tier II team has at least 2 but not all 4 features</a:t>
                      </a:r>
                    </a:p>
                    <a:p>
                      <a:pPr marL="255270" marR="0" indent="-228600" algn="l">
                        <a:spcBef>
                          <a:spcPts val="0"/>
                        </a:spcBef>
                        <a:spcAft>
                          <a:spcPts val="1200"/>
                        </a:spcAft>
                      </a:pPr>
                      <a:r>
                        <a:rPr lang="en-US" sz="1500" dirty="0" smtClean="0">
                          <a:effectLst/>
                          <a:latin typeface="+mn-lt"/>
                          <a:ea typeface="Calibri"/>
                          <a:cs typeface="Times New Roman"/>
                        </a:rPr>
                        <a:t>2 = Tier II team meets at least monthly and uses regular meeting format/agenda, minutes, defined roles, </a:t>
                      </a:r>
                      <a:r>
                        <a:rPr lang="en-US" sz="1500" dirty="0" smtClean="0">
                          <a:solidFill>
                            <a:srgbClr val="FF0000"/>
                          </a:solidFill>
                          <a:effectLst/>
                          <a:latin typeface="+mn-lt"/>
                          <a:ea typeface="Calibri"/>
                          <a:cs typeface="Times New Roman"/>
                        </a:rPr>
                        <a:t>AND </a:t>
                      </a:r>
                      <a:r>
                        <a:rPr lang="en-US" sz="1500" dirty="0" smtClean="0">
                          <a:effectLst/>
                          <a:latin typeface="+mn-lt"/>
                          <a:ea typeface="Calibri"/>
                          <a:cs typeface="Times New Roman"/>
                        </a:rPr>
                        <a:t>has a current action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7" name="Rectangle 6"/>
          <p:cNvSpPr/>
          <p:nvPr/>
        </p:nvSpPr>
        <p:spPr>
          <a:xfrm>
            <a:off x="1296061" y="5106837"/>
            <a:ext cx="4604407" cy="13037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entury Gothic"/>
                <a:ea typeface="+mn-ea"/>
                <a:cs typeface="+mn-cs"/>
              </a:rPr>
              <a:t>Main Idea: </a:t>
            </a:r>
            <a:r>
              <a:rPr kumimoji="0" lang="en-US" sz="1600" b="0" i="0" u="none" strike="noStrike" kern="1200" cap="none" spc="0" normalizeH="0" baseline="0" noProof="0" dirty="0" smtClean="0">
                <a:ln>
                  <a:noFill/>
                </a:ln>
                <a:solidFill>
                  <a:prstClr val="black"/>
                </a:solidFill>
                <a:effectLst/>
                <a:uLnTx/>
                <a:uFillTx/>
                <a:latin typeface="Century Gothic"/>
                <a:ea typeface="+mn-ea"/>
                <a:cs typeface="+mn-cs"/>
              </a:rPr>
              <a:t>Tier II teams need meeting foundations in order operate efficiently and to implement effective supports.</a:t>
            </a: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8" name="TextBox 7"/>
          <p:cNvSpPr txBox="1"/>
          <p:nvPr/>
        </p:nvSpPr>
        <p:spPr>
          <a:xfrm>
            <a:off x="8453888" y="103517"/>
            <a:ext cx="3648974" cy="338554"/>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solidFill>
                    <a:srgbClr val="5B9BD5">
                      <a:lumMod val="20000"/>
                      <a:lumOff val="80000"/>
                    </a:srgbClr>
                  </a:solidFill>
                </a:ln>
                <a:solidFill>
                  <a:srgbClr val="44546A"/>
                </a:solidFill>
                <a:effectLst/>
                <a:uLnTx/>
                <a:uFillTx/>
                <a:latin typeface="Century Gothic"/>
                <a:ea typeface="+mn-ea"/>
                <a:cs typeface="+mn-cs"/>
              </a:rPr>
              <a:t>Subscale: Teams</a:t>
            </a:r>
          </a:p>
        </p:txBody>
      </p:sp>
    </p:spTree>
    <p:extLst>
      <p:ext uri="{BB962C8B-B14F-4D97-AF65-F5344CB8AC3E}">
        <p14:creationId xmlns:p14="http://schemas.microsoft.com/office/powerpoint/2010/main" val="269727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1353800" cy="1325563"/>
          </a:xfrm>
        </p:spPr>
        <p:txBody>
          <a:bodyPr>
            <a:normAutofit/>
          </a:bodyPr>
          <a:lstStyle/>
          <a:p>
            <a:r>
              <a:rPr lang="en-US" dirty="0" smtClean="0"/>
              <a:t>2.3 Screening</a:t>
            </a:r>
            <a:endParaRPr lang="en-US" dirty="0"/>
          </a:p>
        </p:txBody>
      </p:sp>
      <p:graphicFrame>
        <p:nvGraphicFramePr>
          <p:cNvPr id="5" name="Table 4"/>
          <p:cNvGraphicFramePr>
            <a:graphicFrameLocks noGrp="1"/>
          </p:cNvGraphicFramePr>
          <p:nvPr>
            <p:extLst/>
          </p:nvPr>
        </p:nvGraphicFramePr>
        <p:xfrm>
          <a:off x="993913" y="1423284"/>
          <a:ext cx="11012557" cy="1142999"/>
        </p:xfrm>
        <a:graphic>
          <a:graphicData uri="http://schemas.openxmlformats.org/drawingml/2006/table">
            <a:tbl>
              <a:tblPr firstRow="1" firstCol="1" bandRow="1"/>
              <a:tblGrid>
                <a:gridCol w="4458112">
                  <a:extLst>
                    <a:ext uri="{9D8B030D-6E8A-4147-A177-3AD203B41FA5}">
                      <a16:colId xmlns:a16="http://schemas.microsoft.com/office/drawing/2014/main" xmlns="" val="20000"/>
                    </a:ext>
                  </a:extLst>
                </a:gridCol>
                <a:gridCol w="2689257">
                  <a:extLst>
                    <a:ext uri="{9D8B030D-6E8A-4147-A177-3AD203B41FA5}">
                      <a16:colId xmlns:a16="http://schemas.microsoft.com/office/drawing/2014/main" xmlns="" val="20001"/>
                    </a:ext>
                  </a:extLst>
                </a:gridCol>
                <a:gridCol w="3865188">
                  <a:extLst>
                    <a:ext uri="{9D8B030D-6E8A-4147-A177-3AD203B41FA5}">
                      <a16:colId xmlns:a16="http://schemas.microsoft.com/office/drawing/2014/main" xmlns="" val="20002"/>
                    </a:ext>
                  </a:extLst>
                </a:gridCol>
              </a:tblGrid>
              <a:tr h="339655">
                <a:tc rowSpan="2">
                  <a:txBody>
                    <a:bodyPr/>
                    <a:lstStyle/>
                    <a:p>
                      <a:pPr marL="328930" marR="0" indent="-283210" algn="ctr">
                        <a:spcBef>
                          <a:spcPts val="0"/>
                        </a:spcBef>
                        <a:spcAft>
                          <a:spcPts val="0"/>
                        </a:spcAft>
                      </a:pPr>
                      <a:r>
                        <a:rPr lang="en-US" sz="1600" b="1" dirty="0">
                          <a:effectLst/>
                          <a:latin typeface="+mn-lt"/>
                        </a:rPr>
                        <a:t>Feature</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1600" b="1" dirty="0">
                          <a:effectLst/>
                          <a:latin typeface="+mn-lt"/>
                        </a:rPr>
                        <a:t>Data Sources</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1600" b="1">
                          <a:effectLst/>
                          <a:latin typeface="+mn-lt"/>
                        </a:rPr>
                        <a:t>Scoring Criteria</a:t>
                      </a:r>
                      <a:endParaRPr lang="en-US" sz="160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803344">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600" b="1" dirty="0">
                          <a:effectLst/>
                          <a:latin typeface="+mn-lt"/>
                          <a:ea typeface="Calibri"/>
                          <a:cs typeface="Times New Roman"/>
                        </a:rPr>
                        <a:t>0 = Not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ea typeface="Calibri"/>
                          <a:cs typeface="Times New Roman"/>
                        </a:rPr>
                        <a:t>1 = Partially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rPr>
                        <a:t>2 = Fully implemented</a:t>
                      </a:r>
                      <a:endParaRPr lang="en-US" sz="16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nvPr>
        </p:nvGraphicFramePr>
        <p:xfrm>
          <a:off x="1001865" y="2567609"/>
          <a:ext cx="11012556" cy="4111487"/>
        </p:xfrm>
        <a:graphic>
          <a:graphicData uri="http://schemas.openxmlformats.org/drawingml/2006/table">
            <a:tbl>
              <a:tblPr firstRow="1" firstCol="1" bandRow="1"/>
              <a:tblGrid>
                <a:gridCol w="4458111">
                  <a:extLst>
                    <a:ext uri="{9D8B030D-6E8A-4147-A177-3AD203B41FA5}">
                      <a16:colId xmlns:a16="http://schemas.microsoft.com/office/drawing/2014/main" xmlns="" val="20000"/>
                    </a:ext>
                  </a:extLst>
                </a:gridCol>
                <a:gridCol w="2689257">
                  <a:extLst>
                    <a:ext uri="{9D8B030D-6E8A-4147-A177-3AD203B41FA5}">
                      <a16:colId xmlns:a16="http://schemas.microsoft.com/office/drawing/2014/main" xmlns="" val="20001"/>
                    </a:ext>
                  </a:extLst>
                </a:gridCol>
                <a:gridCol w="3865188">
                  <a:extLst>
                    <a:ext uri="{9D8B030D-6E8A-4147-A177-3AD203B41FA5}">
                      <a16:colId xmlns:a16="http://schemas.microsoft.com/office/drawing/2014/main" xmlns="" val="20002"/>
                    </a:ext>
                  </a:extLst>
                </a:gridCol>
              </a:tblGrid>
              <a:tr h="4111487">
                <a:tc>
                  <a:txBody>
                    <a:bodyPr/>
                    <a:lstStyle/>
                    <a:p>
                      <a:pPr marL="0" marR="0" lvl="0" indent="0" algn="l">
                        <a:spcBef>
                          <a:spcPts val="0"/>
                        </a:spcBef>
                        <a:spcAft>
                          <a:spcPts val="0"/>
                        </a:spcAft>
                        <a:buFont typeface="+mj-lt"/>
                        <a:buNone/>
                      </a:pPr>
                      <a:r>
                        <a:rPr lang="en-US" sz="1500" b="1" dirty="0" smtClean="0">
                          <a:effectLst/>
                          <a:latin typeface="+mn-lt"/>
                          <a:ea typeface="Times New Roman"/>
                          <a:cs typeface="Times New Roman"/>
                        </a:rPr>
                        <a:t>2.3</a:t>
                      </a:r>
                      <a:r>
                        <a:rPr lang="en-US" sz="1500" b="1" baseline="0" dirty="0" smtClean="0">
                          <a:effectLst/>
                          <a:latin typeface="+mn-lt"/>
                          <a:ea typeface="Times New Roman"/>
                          <a:cs typeface="Times New Roman"/>
                        </a:rPr>
                        <a:t> </a:t>
                      </a:r>
                      <a:r>
                        <a:rPr lang="en-US" sz="1500" b="1" dirty="0" smtClean="0">
                          <a:effectLst/>
                          <a:latin typeface="+mn-lt"/>
                          <a:ea typeface="Times New Roman"/>
                          <a:cs typeface="Times New Roman"/>
                        </a:rPr>
                        <a:t>Screening: </a:t>
                      </a:r>
                      <a:r>
                        <a:rPr lang="en-US" sz="1500" b="0" dirty="0" smtClean="0">
                          <a:effectLst/>
                          <a:latin typeface="+mn-lt"/>
                          <a:ea typeface="Times New Roman"/>
                          <a:cs typeface="Times New Roman"/>
                        </a:rPr>
                        <a:t>Tier II team uses decision rules </a:t>
                      </a:r>
                      <a:r>
                        <a:rPr lang="en-US" sz="1500" b="1" dirty="0" smtClean="0">
                          <a:solidFill>
                            <a:srgbClr val="FF0000"/>
                          </a:solidFill>
                          <a:effectLst/>
                          <a:latin typeface="+mn-lt"/>
                          <a:ea typeface="Times New Roman"/>
                          <a:cs typeface="Times New Roman"/>
                        </a:rPr>
                        <a:t>and multiple sources of data </a:t>
                      </a:r>
                      <a:r>
                        <a:rPr lang="en-US" sz="1500" b="0" dirty="0" smtClean="0">
                          <a:effectLst/>
                          <a:latin typeface="+mn-lt"/>
                          <a:ea typeface="Times New Roman"/>
                          <a:cs typeface="Times New Roman"/>
                        </a:rPr>
                        <a:t>(e.g., ODRs, academic progress, screening tools, attendance, teacher/family/student nominations) to identify students who require Tier II supports.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Symbol"/>
                        <a:buChar char=""/>
                      </a:pPr>
                      <a:r>
                        <a:rPr lang="en-US" sz="1500" dirty="0" smtClean="0">
                          <a:effectLst/>
                          <a:latin typeface="+mn-lt"/>
                        </a:rPr>
                        <a:t>Multiple data sources used </a:t>
                      </a:r>
                      <a:r>
                        <a:rPr lang="en-US" sz="1400" i="1" dirty="0" smtClean="0">
                          <a:effectLst/>
                          <a:latin typeface="+mn-lt"/>
                        </a:rPr>
                        <a:t>(ODRs/Time out of instruction, Attendance, Academic performance)</a:t>
                      </a:r>
                    </a:p>
                    <a:p>
                      <a:pPr marL="342900" marR="0" lvl="0" indent="-342900" algn="l">
                        <a:spcBef>
                          <a:spcPts val="0"/>
                        </a:spcBef>
                        <a:spcAft>
                          <a:spcPts val="0"/>
                        </a:spcAft>
                        <a:buFont typeface="Symbol"/>
                        <a:buChar char=""/>
                      </a:pPr>
                      <a:r>
                        <a:rPr lang="en-US" sz="1500" dirty="0" smtClean="0">
                          <a:effectLst/>
                          <a:latin typeface="+mn-lt"/>
                        </a:rPr>
                        <a:t>Team Decision Rubric</a:t>
                      </a:r>
                    </a:p>
                    <a:p>
                      <a:pPr marL="342900" marR="0" lvl="0" indent="-342900" algn="l">
                        <a:spcBef>
                          <a:spcPts val="0"/>
                        </a:spcBef>
                        <a:spcAft>
                          <a:spcPts val="0"/>
                        </a:spcAft>
                        <a:buFont typeface="Symbol"/>
                        <a:buChar char=""/>
                      </a:pPr>
                      <a:r>
                        <a:rPr lang="en-US" sz="1500" dirty="0" smtClean="0">
                          <a:effectLst/>
                          <a:latin typeface="+mn-lt"/>
                        </a:rPr>
                        <a:t>Team meeting minutes</a:t>
                      </a:r>
                    </a:p>
                    <a:p>
                      <a:pPr marL="342900" marR="0" lvl="0" indent="-342900" algn="l">
                        <a:spcBef>
                          <a:spcPts val="0"/>
                        </a:spcBef>
                        <a:spcAft>
                          <a:spcPts val="0"/>
                        </a:spcAft>
                        <a:buFont typeface="Symbol"/>
                        <a:buChar char=""/>
                      </a:pPr>
                      <a:r>
                        <a:rPr lang="en-US" sz="1500" dirty="0" smtClean="0">
                          <a:effectLst/>
                          <a:latin typeface="+mn-lt"/>
                        </a:rPr>
                        <a:t>School Policy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5270" marR="0" indent="-228600" algn="l">
                        <a:spcBef>
                          <a:spcPts val="0"/>
                        </a:spcBef>
                        <a:spcAft>
                          <a:spcPts val="1200"/>
                        </a:spcAft>
                      </a:pPr>
                      <a:r>
                        <a:rPr lang="en-US" sz="1500" dirty="0" smtClean="0">
                          <a:effectLst/>
                          <a:latin typeface="+mn-lt"/>
                          <a:ea typeface="Calibri"/>
                          <a:cs typeface="Times New Roman"/>
                        </a:rPr>
                        <a:t>0 = No specific rules for identifying students who qualify for Tier II supports</a:t>
                      </a:r>
                    </a:p>
                    <a:p>
                      <a:pPr marL="255270" marR="0" indent="-228600" algn="l">
                        <a:spcBef>
                          <a:spcPts val="0"/>
                        </a:spcBef>
                        <a:spcAft>
                          <a:spcPts val="1200"/>
                        </a:spcAft>
                      </a:pPr>
                      <a:r>
                        <a:rPr lang="en-US" sz="1500" dirty="0" smtClean="0">
                          <a:effectLst/>
                          <a:latin typeface="+mn-lt"/>
                          <a:ea typeface="Calibri"/>
                          <a:cs typeface="Times New Roman"/>
                        </a:rPr>
                        <a:t>1 = Data decision rules established but not consistently followed or used with only one data source</a:t>
                      </a:r>
                    </a:p>
                    <a:p>
                      <a:pPr marL="255270" marR="0" indent="-228600" algn="l">
                        <a:spcBef>
                          <a:spcPts val="0"/>
                        </a:spcBef>
                        <a:spcAft>
                          <a:spcPts val="1200"/>
                        </a:spcAft>
                      </a:pPr>
                      <a:r>
                        <a:rPr lang="en-US" sz="1500" dirty="0" smtClean="0">
                          <a:effectLst/>
                          <a:latin typeface="+mn-lt"/>
                          <a:ea typeface="Calibri"/>
                          <a:cs typeface="Times New Roman"/>
                        </a:rPr>
                        <a:t>2 = Written policy exists that (a) uses multiple data sources for identifying students, </a:t>
                      </a:r>
                      <a:r>
                        <a:rPr lang="en-US" sz="1500" b="1" dirty="0" smtClean="0">
                          <a:solidFill>
                            <a:srgbClr val="FF0000"/>
                          </a:solidFill>
                          <a:effectLst/>
                          <a:latin typeface="+mn-lt"/>
                          <a:ea typeface="Calibri"/>
                          <a:cs typeface="Times New Roman"/>
                        </a:rPr>
                        <a:t>and (b) ensures that families are notified when a student enters Tier II supports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7" name="Rectangle 6"/>
          <p:cNvSpPr/>
          <p:nvPr/>
        </p:nvSpPr>
        <p:spPr>
          <a:xfrm>
            <a:off x="1296061" y="5106837"/>
            <a:ext cx="4604407" cy="13037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entury Gothic"/>
                <a:ea typeface="+mn-ea"/>
                <a:cs typeface="+mn-cs"/>
              </a:rPr>
              <a:t>Main Idea: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Timely selection of students for Tier II supports improves the effectiveness of Tier II implementation.</a:t>
            </a:r>
          </a:p>
        </p:txBody>
      </p:sp>
      <p:sp>
        <p:nvSpPr>
          <p:cNvPr id="8" name="TextBox 7"/>
          <p:cNvSpPr txBox="1"/>
          <p:nvPr/>
        </p:nvSpPr>
        <p:spPr>
          <a:xfrm>
            <a:off x="8453888" y="103517"/>
            <a:ext cx="3648974" cy="338554"/>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solidFill>
                    <a:srgbClr val="5B9BD5">
                      <a:lumMod val="20000"/>
                      <a:lumOff val="80000"/>
                    </a:srgbClr>
                  </a:solidFill>
                </a:ln>
                <a:solidFill>
                  <a:srgbClr val="44546A"/>
                </a:solidFill>
                <a:effectLst/>
                <a:uLnTx/>
                <a:uFillTx/>
                <a:latin typeface="Century Gothic"/>
                <a:ea typeface="+mn-ea"/>
                <a:cs typeface="+mn-cs"/>
              </a:rPr>
              <a:t>Subscale: Teams</a:t>
            </a:r>
          </a:p>
        </p:txBody>
      </p:sp>
    </p:spTree>
    <p:extLst>
      <p:ext uri="{BB962C8B-B14F-4D97-AF65-F5344CB8AC3E}">
        <p14:creationId xmlns:p14="http://schemas.microsoft.com/office/powerpoint/2010/main" val="548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0" y="2506662"/>
            <a:ext cx="5181600" cy="4351338"/>
          </a:xfrm>
        </p:spPr>
        <p:txBody>
          <a:bodyPr>
            <a:normAutofit/>
          </a:bodyPr>
          <a:lstStyle/>
          <a:p>
            <a:pPr>
              <a:spcAft>
                <a:spcPts val="1200"/>
              </a:spcAft>
            </a:pPr>
            <a:r>
              <a:rPr lang="en-US" dirty="0" smtClean="0"/>
              <a:t>Scoring</a:t>
            </a:r>
          </a:p>
          <a:p>
            <a:pPr marL="0" indent="0">
              <a:spcBef>
                <a:spcPts val="0"/>
              </a:spcBef>
              <a:spcAft>
                <a:spcPts val="3000"/>
              </a:spcAft>
              <a:buNone/>
            </a:pPr>
            <a:r>
              <a:rPr lang="en-US" sz="2000" dirty="0"/>
              <a:t>0 = No Tier II interventions with documented evidence of effectiveness are in use</a:t>
            </a:r>
          </a:p>
          <a:p>
            <a:pPr marL="0" indent="0">
              <a:spcBef>
                <a:spcPts val="0"/>
              </a:spcBef>
              <a:spcAft>
                <a:spcPts val="3000"/>
              </a:spcAft>
              <a:buNone/>
            </a:pPr>
            <a:r>
              <a:rPr lang="en-US" sz="2000" dirty="0"/>
              <a:t>1 = Only 1 Tier II intervention with documented evidence of effectiveness is in use </a:t>
            </a:r>
          </a:p>
          <a:p>
            <a:pPr marL="0" indent="0">
              <a:spcBef>
                <a:spcPts val="0"/>
              </a:spcBef>
              <a:spcAft>
                <a:spcPts val="3000"/>
              </a:spcAft>
              <a:buNone/>
            </a:pPr>
            <a:r>
              <a:rPr lang="en-US" sz="2000" dirty="0"/>
              <a:t>2 = Multiple Tier II interventions with documented evidence of effectiveness matched to student need</a:t>
            </a:r>
          </a:p>
        </p:txBody>
      </p:sp>
      <p:sp>
        <p:nvSpPr>
          <p:cNvPr id="4" name="Content Placeholder 3"/>
          <p:cNvSpPr>
            <a:spLocks noGrp="1"/>
          </p:cNvSpPr>
          <p:nvPr>
            <p:ph sz="half" idx="1"/>
          </p:nvPr>
        </p:nvSpPr>
        <p:spPr>
          <a:xfrm>
            <a:off x="814347" y="2506662"/>
            <a:ext cx="5181600" cy="4351338"/>
          </a:xfrm>
        </p:spPr>
        <p:txBody>
          <a:bodyPr>
            <a:normAutofit/>
          </a:bodyPr>
          <a:lstStyle/>
          <a:p>
            <a:pPr>
              <a:spcBef>
                <a:spcPts val="0"/>
              </a:spcBef>
              <a:spcAft>
                <a:spcPts val="1200"/>
              </a:spcAft>
            </a:pPr>
            <a:r>
              <a:rPr lang="en-US" dirty="0" smtClean="0"/>
              <a:t>Self-Assessment</a:t>
            </a:r>
          </a:p>
          <a:p>
            <a:pPr lvl="1">
              <a:spcBef>
                <a:spcPts val="0"/>
              </a:spcBef>
              <a:spcAft>
                <a:spcPts val="1200"/>
              </a:spcAft>
              <a:buFont typeface="Wingdings" panose="05000000000000000000" pitchFamily="2" charset="2"/>
              <a:buChar char="q"/>
            </a:pPr>
            <a:r>
              <a:rPr lang="en-US" sz="2000" dirty="0"/>
              <a:t>Are there multiple Tier II interventions </a:t>
            </a:r>
            <a:r>
              <a:rPr lang="en-US" sz="2000" b="1" dirty="0">
                <a:solidFill>
                  <a:srgbClr val="FF0000"/>
                </a:solidFill>
              </a:rPr>
              <a:t>readily available</a:t>
            </a:r>
            <a:r>
              <a:rPr lang="en-US" sz="2000" dirty="0"/>
              <a:t>?</a:t>
            </a:r>
          </a:p>
          <a:p>
            <a:pPr lvl="1">
              <a:spcBef>
                <a:spcPts val="0"/>
              </a:spcBef>
              <a:spcAft>
                <a:spcPts val="1200"/>
              </a:spcAft>
              <a:buFont typeface="Wingdings" panose="05000000000000000000" pitchFamily="2" charset="2"/>
              <a:buChar char="q"/>
            </a:pPr>
            <a:r>
              <a:rPr lang="en-US" sz="2000" dirty="0"/>
              <a:t>Do they have an </a:t>
            </a:r>
            <a:r>
              <a:rPr lang="en-US" sz="2000" b="1" dirty="0">
                <a:solidFill>
                  <a:srgbClr val="FF0000"/>
                </a:solidFill>
              </a:rPr>
              <a:t>evidence base </a:t>
            </a:r>
            <a:r>
              <a:rPr lang="en-US" sz="2000" dirty="0"/>
              <a:t>of effectiveness with students?</a:t>
            </a:r>
          </a:p>
        </p:txBody>
      </p:sp>
      <p:sp>
        <p:nvSpPr>
          <p:cNvPr id="13" name="Title 12"/>
          <p:cNvSpPr>
            <a:spLocks noGrp="1"/>
          </p:cNvSpPr>
          <p:nvPr>
            <p:ph type="title"/>
          </p:nvPr>
        </p:nvSpPr>
        <p:spPr>
          <a:xfrm>
            <a:off x="838200" y="365125"/>
            <a:ext cx="11353800" cy="1325563"/>
          </a:xfrm>
        </p:spPr>
        <p:txBody>
          <a:bodyPr>
            <a:normAutofit/>
          </a:bodyPr>
          <a:lstStyle/>
          <a:p>
            <a:r>
              <a:rPr lang="en-US" dirty="0" smtClean="0"/>
              <a:t>2.5 Sufficient Array of Tier II Interventions</a:t>
            </a:r>
            <a:endParaRPr lang="en-US" dirty="0"/>
          </a:p>
        </p:txBody>
      </p:sp>
      <p:sp>
        <p:nvSpPr>
          <p:cNvPr id="9" name="Title 12"/>
          <p:cNvSpPr txBox="1">
            <a:spLocks/>
          </p:cNvSpPr>
          <p:nvPr/>
        </p:nvSpPr>
        <p:spPr>
          <a:xfrm>
            <a:off x="990600" y="1335582"/>
            <a:ext cx="11201400" cy="13255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44546A"/>
                </a:solidFill>
                <a:effectLst/>
                <a:uLnTx/>
                <a:uFillTx/>
                <a:latin typeface="Century Gothic"/>
                <a:ea typeface="+mj-ea"/>
                <a:cs typeface="+mj-cs"/>
              </a:rPr>
              <a:t>What </a:t>
            </a:r>
            <a:r>
              <a:rPr kumimoji="0" lang="en-US" sz="2400" b="0" i="0" u="none" strike="noStrike" kern="1200" cap="none" spc="0" normalizeH="0" baseline="0" noProof="0" dirty="0" smtClean="0">
                <a:ln>
                  <a:noFill/>
                </a:ln>
                <a:solidFill>
                  <a:srgbClr val="44546A"/>
                </a:solidFill>
                <a:effectLst/>
                <a:uLnTx/>
                <a:uFillTx/>
                <a:latin typeface="Century Gothic"/>
                <a:ea typeface="+mj-ea"/>
                <a:cs typeface="+mj-cs"/>
              </a:rPr>
              <a:t>intervention options are available at the Tier II level?</a:t>
            </a:r>
            <a:endParaRPr kumimoji="0" lang="en-US" sz="2400" b="0" i="0" u="none" strike="noStrike" kern="1200" cap="none" spc="0" normalizeH="0" baseline="0" noProof="0" dirty="0">
              <a:ln>
                <a:noFill/>
              </a:ln>
              <a:solidFill>
                <a:srgbClr val="44546A"/>
              </a:solidFill>
              <a:effectLst/>
              <a:uLnTx/>
              <a:uFillTx/>
              <a:latin typeface="Century Gothic"/>
              <a:ea typeface="+mj-ea"/>
              <a:cs typeface="+mj-cs"/>
            </a:endParaRPr>
          </a:p>
        </p:txBody>
      </p:sp>
    </p:spTree>
    <p:extLst>
      <p:ext uri="{BB962C8B-B14F-4D97-AF65-F5344CB8AC3E}">
        <p14:creationId xmlns:p14="http://schemas.microsoft.com/office/powerpoint/2010/main" val="323940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0" y="2506662"/>
            <a:ext cx="5181600" cy="4351338"/>
          </a:xfrm>
        </p:spPr>
        <p:txBody>
          <a:bodyPr>
            <a:normAutofit/>
          </a:bodyPr>
          <a:lstStyle/>
          <a:p>
            <a:pPr>
              <a:spcAft>
                <a:spcPts val="1200"/>
              </a:spcAft>
            </a:pPr>
            <a:r>
              <a:rPr lang="en-US" dirty="0" smtClean="0"/>
              <a:t>Scoring</a:t>
            </a:r>
          </a:p>
          <a:p>
            <a:pPr marL="0" indent="0">
              <a:spcBef>
                <a:spcPts val="0"/>
              </a:spcBef>
              <a:spcAft>
                <a:spcPts val="3000"/>
              </a:spcAft>
              <a:buNone/>
            </a:pPr>
            <a:r>
              <a:rPr lang="en-US" sz="2000" dirty="0"/>
              <a:t>0 = Tier II interventions do not promote additional instruction/time, improved structure, or increased feedback</a:t>
            </a:r>
          </a:p>
          <a:p>
            <a:pPr marL="0" indent="0">
              <a:spcBef>
                <a:spcPts val="0"/>
              </a:spcBef>
              <a:spcAft>
                <a:spcPts val="3000"/>
              </a:spcAft>
              <a:buNone/>
            </a:pPr>
            <a:r>
              <a:rPr lang="en-US" sz="2000" dirty="0"/>
              <a:t>1 = All Tier II interventions provide some but not all 3 core Tier II features</a:t>
            </a:r>
          </a:p>
          <a:p>
            <a:pPr marL="0" indent="0">
              <a:spcBef>
                <a:spcPts val="0"/>
              </a:spcBef>
              <a:spcAft>
                <a:spcPts val="3000"/>
              </a:spcAft>
              <a:buNone/>
            </a:pPr>
            <a:r>
              <a:rPr lang="en-US" sz="2000" dirty="0"/>
              <a:t>2 = All Tier II interventions include all 3 core Tier II features</a:t>
            </a:r>
          </a:p>
        </p:txBody>
      </p:sp>
      <p:sp>
        <p:nvSpPr>
          <p:cNvPr id="4" name="Content Placeholder 3"/>
          <p:cNvSpPr>
            <a:spLocks noGrp="1"/>
          </p:cNvSpPr>
          <p:nvPr>
            <p:ph sz="half" idx="1"/>
          </p:nvPr>
        </p:nvSpPr>
        <p:spPr>
          <a:xfrm>
            <a:off x="814347" y="2506662"/>
            <a:ext cx="5181600" cy="4351338"/>
          </a:xfrm>
        </p:spPr>
        <p:txBody>
          <a:bodyPr>
            <a:normAutofit/>
          </a:bodyPr>
          <a:lstStyle/>
          <a:p>
            <a:pPr>
              <a:spcBef>
                <a:spcPts val="0"/>
              </a:spcBef>
              <a:spcAft>
                <a:spcPts val="1200"/>
              </a:spcAft>
            </a:pPr>
            <a:r>
              <a:rPr lang="en-US" dirty="0" smtClean="0"/>
              <a:t>Self-Assessment</a:t>
            </a:r>
          </a:p>
          <a:p>
            <a:pPr lvl="1">
              <a:spcBef>
                <a:spcPts val="0"/>
              </a:spcBef>
              <a:spcAft>
                <a:spcPts val="1200"/>
              </a:spcAft>
              <a:buFont typeface="Wingdings" panose="05000000000000000000" pitchFamily="2" charset="2"/>
              <a:buChar char="q"/>
            </a:pPr>
            <a:r>
              <a:rPr lang="en-US" sz="2000" dirty="0"/>
              <a:t>Do all Tier II interventions include additional instruction/time for student skill development?</a:t>
            </a:r>
          </a:p>
          <a:p>
            <a:pPr lvl="1">
              <a:spcBef>
                <a:spcPts val="0"/>
              </a:spcBef>
              <a:spcAft>
                <a:spcPts val="1200"/>
              </a:spcAft>
              <a:buFont typeface="Wingdings" panose="05000000000000000000" pitchFamily="2" charset="2"/>
              <a:buChar char="q"/>
            </a:pPr>
            <a:r>
              <a:rPr lang="en-US" sz="2000" dirty="0"/>
              <a:t>Do all Tier II interventions include additional structure/predictability?</a:t>
            </a:r>
          </a:p>
          <a:p>
            <a:pPr lvl="1">
              <a:spcBef>
                <a:spcPts val="0"/>
              </a:spcBef>
              <a:spcAft>
                <a:spcPts val="1200"/>
              </a:spcAft>
              <a:buFont typeface="Wingdings" panose="05000000000000000000" pitchFamily="2" charset="2"/>
              <a:buChar char="q"/>
            </a:pPr>
            <a:r>
              <a:rPr lang="en-US" sz="2000" dirty="0"/>
              <a:t>Do all Tier II interventions include increased opportunities for feedback?</a:t>
            </a:r>
          </a:p>
        </p:txBody>
      </p:sp>
      <p:sp>
        <p:nvSpPr>
          <p:cNvPr id="13" name="Title 12"/>
          <p:cNvSpPr>
            <a:spLocks noGrp="1"/>
          </p:cNvSpPr>
          <p:nvPr>
            <p:ph type="title"/>
          </p:nvPr>
        </p:nvSpPr>
        <p:spPr>
          <a:xfrm>
            <a:off x="838200" y="365125"/>
            <a:ext cx="11353800" cy="1325563"/>
          </a:xfrm>
        </p:spPr>
        <p:txBody>
          <a:bodyPr>
            <a:normAutofit/>
          </a:bodyPr>
          <a:lstStyle/>
          <a:p>
            <a:r>
              <a:rPr lang="en-US" dirty="0" smtClean="0"/>
              <a:t>Quick Check: 2.6 Tier II Critical Features</a:t>
            </a:r>
            <a:endParaRPr lang="en-US" dirty="0"/>
          </a:p>
        </p:txBody>
      </p:sp>
      <p:sp>
        <p:nvSpPr>
          <p:cNvPr id="9" name="Title 12"/>
          <p:cNvSpPr txBox="1">
            <a:spLocks/>
          </p:cNvSpPr>
          <p:nvPr/>
        </p:nvSpPr>
        <p:spPr>
          <a:xfrm>
            <a:off x="990600" y="1335582"/>
            <a:ext cx="11201400" cy="13255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44546A"/>
                </a:solidFill>
                <a:effectLst/>
                <a:uLnTx/>
                <a:uFillTx/>
                <a:latin typeface="Century Gothic"/>
                <a:ea typeface="+mj-ea"/>
                <a:cs typeface="+mj-cs"/>
              </a:rPr>
              <a:t>What </a:t>
            </a:r>
            <a:r>
              <a:rPr kumimoji="0" lang="en-US" sz="2400" b="0" i="0" u="none" strike="noStrike" kern="1200" cap="none" spc="0" normalizeH="0" baseline="0" noProof="0" dirty="0" smtClean="0">
                <a:ln>
                  <a:noFill/>
                </a:ln>
                <a:solidFill>
                  <a:srgbClr val="44546A"/>
                </a:solidFill>
                <a:effectLst/>
                <a:uLnTx/>
                <a:uFillTx/>
                <a:latin typeface="Century Gothic"/>
                <a:ea typeface="+mj-ea"/>
                <a:cs typeface="+mj-cs"/>
              </a:rPr>
              <a:t>critical features are embedded in Tier II supports?</a:t>
            </a:r>
            <a:endParaRPr kumimoji="0" lang="en-US" sz="2400" b="0" i="0" u="none" strike="noStrike" kern="1200" cap="none" spc="0" normalizeH="0" baseline="0" noProof="0" dirty="0">
              <a:ln>
                <a:noFill/>
              </a:ln>
              <a:solidFill>
                <a:srgbClr val="44546A"/>
              </a:solidFill>
              <a:effectLst/>
              <a:uLnTx/>
              <a:uFillTx/>
              <a:latin typeface="Century Gothic"/>
              <a:ea typeface="+mj-ea"/>
              <a:cs typeface="+mj-cs"/>
            </a:endParaRPr>
          </a:p>
        </p:txBody>
      </p:sp>
    </p:spTree>
    <p:extLst>
      <p:ext uri="{BB962C8B-B14F-4D97-AF65-F5344CB8AC3E}">
        <p14:creationId xmlns:p14="http://schemas.microsoft.com/office/powerpoint/2010/main" val="301472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Reminders: </a:t>
            </a:r>
            <a:br>
              <a:rPr lang="en-US" dirty="0" smtClean="0"/>
            </a:br>
            <a:r>
              <a:rPr lang="en-US" dirty="0" smtClean="0"/>
              <a:t>DDRT &amp; DASNPBS</a:t>
            </a:r>
            <a:endParaRPr lang="en-US" dirty="0"/>
          </a:p>
        </p:txBody>
      </p:sp>
      <p:sp>
        <p:nvSpPr>
          <p:cNvPr id="3" name="Content Placeholder 2"/>
          <p:cNvSpPr>
            <a:spLocks noGrp="1"/>
          </p:cNvSpPr>
          <p:nvPr>
            <p:ph idx="1"/>
          </p:nvPr>
        </p:nvSpPr>
        <p:spPr>
          <a:xfrm>
            <a:off x="1691015" y="2093976"/>
            <a:ext cx="8868426" cy="4381980"/>
          </a:xfrm>
        </p:spPr>
        <p:txBody>
          <a:bodyPr>
            <a:normAutofit fontScale="92500" lnSpcReduction="10000"/>
          </a:bodyPr>
          <a:lstStyle/>
          <a:p>
            <a:r>
              <a:rPr lang="en-US" sz="3000" dirty="0"/>
              <a:t>DE Assessment of Strengths and Needs</a:t>
            </a:r>
          </a:p>
          <a:p>
            <a:pPr lvl="1"/>
            <a:r>
              <a:rPr lang="en-US" sz="2600" dirty="0" smtClean="0"/>
              <a:t>Currently available for use through June 2017</a:t>
            </a:r>
          </a:p>
          <a:p>
            <a:pPr lvl="1"/>
            <a:r>
              <a:rPr lang="en-US" sz="2600" dirty="0" smtClean="0"/>
              <a:t>10 </a:t>
            </a:r>
            <a:r>
              <a:rPr lang="en-US" sz="2600" dirty="0"/>
              <a:t>question survey per implementation area</a:t>
            </a:r>
          </a:p>
          <a:p>
            <a:pPr lvl="1"/>
            <a:r>
              <a:rPr lang="en-US" sz="2600" dirty="0"/>
              <a:t>Staff perspective on program strength/weakness for use in planning</a:t>
            </a:r>
          </a:p>
          <a:p>
            <a:endParaRPr lang="en-US" sz="2800" dirty="0"/>
          </a:p>
          <a:p>
            <a:r>
              <a:rPr lang="en-US" sz="3000" dirty="0"/>
              <a:t>Discipline Data Reporting Tool (DDRT)</a:t>
            </a:r>
          </a:p>
          <a:p>
            <a:pPr lvl="1"/>
            <a:r>
              <a:rPr lang="en-US" sz="2600" dirty="0"/>
              <a:t>Template available on website</a:t>
            </a:r>
          </a:p>
          <a:p>
            <a:pPr lvl="1"/>
            <a:r>
              <a:rPr lang="en-US" sz="2600" dirty="0"/>
              <a:t>Submission 2x per year</a:t>
            </a:r>
          </a:p>
          <a:p>
            <a:pPr lvl="2"/>
            <a:r>
              <a:rPr lang="en-US" sz="2600" dirty="0"/>
              <a:t>January 13th</a:t>
            </a:r>
          </a:p>
          <a:p>
            <a:pPr lvl="2"/>
            <a:r>
              <a:rPr lang="en-US" sz="3200" dirty="0">
                <a:solidFill>
                  <a:schemeClr val="accent2"/>
                </a:solidFill>
              </a:rPr>
              <a:t>June 23rd </a:t>
            </a:r>
          </a:p>
          <a:p>
            <a:endParaRPr lang="en-US" dirty="0" smtClean="0"/>
          </a:p>
          <a:p>
            <a:endParaRPr lang="en-US" sz="3200" dirty="0">
              <a:solidFill>
                <a:srgbClr val="FF0000"/>
              </a:solidFill>
            </a:endParaRPr>
          </a:p>
        </p:txBody>
      </p:sp>
    </p:spTree>
    <p:extLst>
      <p:ext uri="{BB962C8B-B14F-4D97-AF65-F5344CB8AC3E}">
        <p14:creationId xmlns:p14="http://schemas.microsoft.com/office/powerpoint/2010/main" val="20878167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1353800" cy="1325563"/>
          </a:xfrm>
        </p:spPr>
        <p:txBody>
          <a:bodyPr>
            <a:normAutofit/>
          </a:bodyPr>
          <a:lstStyle/>
          <a:p>
            <a:r>
              <a:rPr lang="en-US" dirty="0" smtClean="0"/>
              <a:t>2.9 Professional Development</a:t>
            </a:r>
            <a:endParaRPr lang="en-US" dirty="0"/>
          </a:p>
        </p:txBody>
      </p:sp>
      <p:graphicFrame>
        <p:nvGraphicFramePr>
          <p:cNvPr id="5" name="Table 4"/>
          <p:cNvGraphicFramePr>
            <a:graphicFrameLocks noGrp="1"/>
          </p:cNvGraphicFramePr>
          <p:nvPr>
            <p:extLst/>
          </p:nvPr>
        </p:nvGraphicFramePr>
        <p:xfrm>
          <a:off x="993913" y="1423284"/>
          <a:ext cx="11012557" cy="1142999"/>
        </p:xfrm>
        <a:graphic>
          <a:graphicData uri="http://schemas.openxmlformats.org/drawingml/2006/table">
            <a:tbl>
              <a:tblPr firstRow="1" firstCol="1" bandRow="1"/>
              <a:tblGrid>
                <a:gridCol w="4458112">
                  <a:extLst>
                    <a:ext uri="{9D8B030D-6E8A-4147-A177-3AD203B41FA5}">
                      <a16:colId xmlns:a16="http://schemas.microsoft.com/office/drawing/2014/main" xmlns="" val="20000"/>
                    </a:ext>
                  </a:extLst>
                </a:gridCol>
                <a:gridCol w="2689257">
                  <a:extLst>
                    <a:ext uri="{9D8B030D-6E8A-4147-A177-3AD203B41FA5}">
                      <a16:colId xmlns:a16="http://schemas.microsoft.com/office/drawing/2014/main" xmlns="" val="20001"/>
                    </a:ext>
                  </a:extLst>
                </a:gridCol>
                <a:gridCol w="3865188">
                  <a:extLst>
                    <a:ext uri="{9D8B030D-6E8A-4147-A177-3AD203B41FA5}">
                      <a16:colId xmlns:a16="http://schemas.microsoft.com/office/drawing/2014/main" xmlns="" val="20002"/>
                    </a:ext>
                  </a:extLst>
                </a:gridCol>
              </a:tblGrid>
              <a:tr h="339655">
                <a:tc rowSpan="2">
                  <a:txBody>
                    <a:bodyPr/>
                    <a:lstStyle/>
                    <a:p>
                      <a:pPr marL="328930" marR="0" indent="-283210" algn="ctr">
                        <a:spcBef>
                          <a:spcPts val="0"/>
                        </a:spcBef>
                        <a:spcAft>
                          <a:spcPts val="0"/>
                        </a:spcAft>
                      </a:pPr>
                      <a:r>
                        <a:rPr lang="en-US" sz="1600" b="1" dirty="0">
                          <a:effectLst/>
                          <a:latin typeface="+mn-lt"/>
                        </a:rPr>
                        <a:t>Feature</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1600" b="1" dirty="0">
                          <a:effectLst/>
                          <a:latin typeface="+mn-lt"/>
                        </a:rPr>
                        <a:t>Data Sources</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1600" b="1">
                          <a:effectLst/>
                          <a:latin typeface="+mn-lt"/>
                        </a:rPr>
                        <a:t>Scoring Criteria</a:t>
                      </a:r>
                      <a:endParaRPr lang="en-US" sz="160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803344">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600" b="1" dirty="0">
                          <a:effectLst/>
                          <a:latin typeface="+mn-lt"/>
                          <a:ea typeface="Calibri"/>
                          <a:cs typeface="Times New Roman"/>
                        </a:rPr>
                        <a:t>0 = Not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ea typeface="Calibri"/>
                          <a:cs typeface="Times New Roman"/>
                        </a:rPr>
                        <a:t>1 = Partially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rPr>
                        <a:t>2 = Fully implemented</a:t>
                      </a:r>
                      <a:endParaRPr lang="en-US" sz="16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nvPr>
        </p:nvGraphicFramePr>
        <p:xfrm>
          <a:off x="1001865" y="2567609"/>
          <a:ext cx="11012556" cy="4111487"/>
        </p:xfrm>
        <a:graphic>
          <a:graphicData uri="http://schemas.openxmlformats.org/drawingml/2006/table">
            <a:tbl>
              <a:tblPr firstRow="1" firstCol="1" bandRow="1"/>
              <a:tblGrid>
                <a:gridCol w="4458111">
                  <a:extLst>
                    <a:ext uri="{9D8B030D-6E8A-4147-A177-3AD203B41FA5}">
                      <a16:colId xmlns:a16="http://schemas.microsoft.com/office/drawing/2014/main" xmlns="" val="20000"/>
                    </a:ext>
                  </a:extLst>
                </a:gridCol>
                <a:gridCol w="2689257">
                  <a:extLst>
                    <a:ext uri="{9D8B030D-6E8A-4147-A177-3AD203B41FA5}">
                      <a16:colId xmlns:a16="http://schemas.microsoft.com/office/drawing/2014/main" xmlns="" val="20001"/>
                    </a:ext>
                  </a:extLst>
                </a:gridCol>
                <a:gridCol w="3865188">
                  <a:extLst>
                    <a:ext uri="{9D8B030D-6E8A-4147-A177-3AD203B41FA5}">
                      <a16:colId xmlns:a16="http://schemas.microsoft.com/office/drawing/2014/main" xmlns="" val="20002"/>
                    </a:ext>
                  </a:extLst>
                </a:gridCol>
              </a:tblGrid>
              <a:tr h="4111487">
                <a:tc>
                  <a:txBody>
                    <a:bodyPr/>
                    <a:lstStyle/>
                    <a:p>
                      <a:pPr marL="0" marR="0" lvl="0" indent="0" algn="l">
                        <a:spcBef>
                          <a:spcPts val="0"/>
                        </a:spcBef>
                        <a:spcAft>
                          <a:spcPts val="0"/>
                        </a:spcAft>
                        <a:buFont typeface="+mj-lt"/>
                        <a:buNone/>
                      </a:pPr>
                      <a:r>
                        <a:rPr lang="en-US" sz="1500" b="1" dirty="0" smtClean="0">
                          <a:effectLst/>
                          <a:latin typeface="+mn-lt"/>
                          <a:ea typeface="Times New Roman"/>
                          <a:cs typeface="Times New Roman"/>
                        </a:rPr>
                        <a:t>2.9</a:t>
                      </a:r>
                      <a:r>
                        <a:rPr lang="en-US" sz="1500" b="1" baseline="0" dirty="0" smtClean="0">
                          <a:effectLst/>
                          <a:latin typeface="+mn-lt"/>
                          <a:ea typeface="Times New Roman"/>
                          <a:cs typeface="Times New Roman"/>
                        </a:rPr>
                        <a:t> </a:t>
                      </a:r>
                      <a:r>
                        <a:rPr lang="en-US" sz="1500" b="1" dirty="0" smtClean="0">
                          <a:effectLst/>
                          <a:latin typeface="+mn-lt"/>
                          <a:ea typeface="Times New Roman"/>
                          <a:cs typeface="Times New Roman"/>
                        </a:rPr>
                        <a:t>Professional Development: </a:t>
                      </a:r>
                      <a:r>
                        <a:rPr lang="en-US" sz="1500" b="0" dirty="0" smtClean="0">
                          <a:effectLst/>
                          <a:latin typeface="+mn-lt"/>
                          <a:ea typeface="Times New Roman"/>
                          <a:cs typeface="Times New Roman"/>
                        </a:rPr>
                        <a:t>A written process is followed for teaching all relevant staff how to refer students and implement each Tier II intervention that is in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Symbol"/>
                        <a:buChar char=""/>
                      </a:pPr>
                      <a:r>
                        <a:rPr lang="en-US" sz="1500" dirty="0" smtClean="0">
                          <a:effectLst/>
                          <a:latin typeface="+mn-lt"/>
                        </a:rPr>
                        <a:t>Professional Development Calendar</a:t>
                      </a:r>
                    </a:p>
                    <a:p>
                      <a:pPr marL="342900" marR="0" lvl="0" indent="-342900" algn="l">
                        <a:spcBef>
                          <a:spcPts val="0"/>
                        </a:spcBef>
                        <a:spcAft>
                          <a:spcPts val="0"/>
                        </a:spcAft>
                        <a:buFont typeface="Symbol"/>
                        <a:buChar char=""/>
                      </a:pPr>
                      <a:r>
                        <a:rPr lang="en-US" sz="1500" dirty="0" smtClean="0">
                          <a:effectLst/>
                          <a:latin typeface="+mn-lt"/>
                        </a:rPr>
                        <a:t>Staff Handbook</a:t>
                      </a:r>
                    </a:p>
                    <a:p>
                      <a:pPr marL="342900" marR="0" lvl="0" indent="-342900" algn="l">
                        <a:spcBef>
                          <a:spcPts val="0"/>
                        </a:spcBef>
                        <a:spcAft>
                          <a:spcPts val="0"/>
                        </a:spcAft>
                        <a:buFont typeface="Symbol"/>
                        <a:buChar char=""/>
                      </a:pPr>
                      <a:r>
                        <a:rPr lang="en-US" sz="1500" dirty="0" smtClean="0">
                          <a:effectLst/>
                          <a:latin typeface="+mn-lt"/>
                        </a:rPr>
                        <a:t>Lesson plans for teacher trainings </a:t>
                      </a:r>
                    </a:p>
                    <a:p>
                      <a:pPr marL="342900" marR="0" lvl="0" indent="-342900" algn="l">
                        <a:spcBef>
                          <a:spcPts val="0"/>
                        </a:spcBef>
                        <a:spcAft>
                          <a:spcPts val="0"/>
                        </a:spcAft>
                        <a:buFont typeface="Symbol"/>
                        <a:buChar char=""/>
                      </a:pPr>
                      <a:r>
                        <a:rPr lang="en-US" sz="1500" dirty="0" smtClean="0">
                          <a:effectLst/>
                          <a:latin typeface="+mn-lt"/>
                        </a:rPr>
                        <a:t>School policy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5270" marR="0" indent="-228600" algn="l">
                        <a:spcBef>
                          <a:spcPts val="0"/>
                        </a:spcBef>
                        <a:spcAft>
                          <a:spcPts val="1200"/>
                        </a:spcAft>
                      </a:pPr>
                      <a:r>
                        <a:rPr lang="en-US" sz="1500" dirty="0" smtClean="0">
                          <a:effectLst/>
                          <a:latin typeface="+mn-lt"/>
                          <a:ea typeface="Calibri"/>
                          <a:cs typeface="Times New Roman"/>
                        </a:rPr>
                        <a:t>0 = No process for teaching staff   in place</a:t>
                      </a:r>
                    </a:p>
                    <a:p>
                      <a:pPr marL="255270" marR="0" indent="-228600" algn="l">
                        <a:spcBef>
                          <a:spcPts val="0"/>
                        </a:spcBef>
                        <a:spcAft>
                          <a:spcPts val="1200"/>
                        </a:spcAft>
                      </a:pPr>
                      <a:r>
                        <a:rPr lang="en-US" sz="1500" dirty="0" smtClean="0">
                          <a:effectLst/>
                          <a:latin typeface="+mn-lt"/>
                          <a:ea typeface="Calibri"/>
                          <a:cs typeface="Times New Roman"/>
                        </a:rPr>
                        <a:t>1 = Professional development and orientation process is informal</a:t>
                      </a:r>
                    </a:p>
                    <a:p>
                      <a:pPr marL="255270" marR="0" indent="-228600" algn="l">
                        <a:spcBef>
                          <a:spcPts val="0"/>
                        </a:spcBef>
                        <a:spcAft>
                          <a:spcPts val="1200"/>
                        </a:spcAft>
                      </a:pPr>
                      <a:r>
                        <a:rPr lang="en-US" sz="1500" dirty="0" smtClean="0">
                          <a:effectLst/>
                          <a:latin typeface="+mn-lt"/>
                          <a:ea typeface="Calibri"/>
                          <a:cs typeface="Times New Roman"/>
                        </a:rPr>
                        <a:t>2 = Written process used to teach and coach all relevant staff in all aspects of intervention delivery, including request for assistance process, using progress report as an instructional prompt, delivering feedback, and monitoring student progress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7" name="Rectangle 6"/>
          <p:cNvSpPr/>
          <p:nvPr/>
        </p:nvSpPr>
        <p:spPr>
          <a:xfrm>
            <a:off x="1296061" y="5106837"/>
            <a:ext cx="4604407" cy="13037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entury Gothic"/>
                <a:ea typeface="+mn-ea"/>
                <a:cs typeface="+mn-cs"/>
              </a:rPr>
              <a:t>Main Idea: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Effective Tier II supports require participation of many adults in the </a:t>
            </a:r>
            <a:r>
              <a:rPr kumimoji="0" lang="en-US" sz="1600" b="0" i="0" u="none" strike="noStrike" kern="1200" cap="none" spc="0" normalizeH="0" baseline="0" noProof="0" dirty="0" smtClean="0">
                <a:ln>
                  <a:noFill/>
                </a:ln>
                <a:solidFill>
                  <a:prstClr val="black"/>
                </a:solidFill>
                <a:effectLst/>
                <a:uLnTx/>
                <a:uFillTx/>
                <a:latin typeface="Century Gothic"/>
                <a:ea typeface="+mn-ea"/>
                <a:cs typeface="+mn-cs"/>
              </a:rPr>
              <a:t>school.</a:t>
            </a: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8" name="TextBox 7"/>
          <p:cNvSpPr txBox="1"/>
          <p:nvPr/>
        </p:nvSpPr>
        <p:spPr>
          <a:xfrm>
            <a:off x="8453888" y="103517"/>
            <a:ext cx="3648974" cy="338554"/>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solidFill>
                    <a:srgbClr val="5B9BD5">
                      <a:lumMod val="20000"/>
                      <a:lumOff val="80000"/>
                    </a:srgbClr>
                  </a:solidFill>
                </a:ln>
                <a:solidFill>
                  <a:srgbClr val="44546A"/>
                </a:solidFill>
                <a:effectLst/>
                <a:uLnTx/>
                <a:uFillTx/>
                <a:latin typeface="Century Gothic"/>
                <a:ea typeface="+mn-ea"/>
                <a:cs typeface="+mn-cs"/>
              </a:rPr>
              <a:t>Subscale: Interventions</a:t>
            </a:r>
          </a:p>
        </p:txBody>
      </p:sp>
    </p:spTree>
    <p:extLst>
      <p:ext uri="{BB962C8B-B14F-4D97-AF65-F5344CB8AC3E}">
        <p14:creationId xmlns:p14="http://schemas.microsoft.com/office/powerpoint/2010/main" val="67062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1353800" cy="1325563"/>
          </a:xfrm>
        </p:spPr>
        <p:txBody>
          <a:bodyPr>
            <a:normAutofit/>
          </a:bodyPr>
          <a:lstStyle/>
          <a:p>
            <a:r>
              <a:rPr lang="en-US" dirty="0" smtClean="0"/>
              <a:t>2.10 Level of Use</a:t>
            </a:r>
            <a:endParaRPr lang="en-US" dirty="0"/>
          </a:p>
        </p:txBody>
      </p:sp>
      <p:graphicFrame>
        <p:nvGraphicFramePr>
          <p:cNvPr id="5" name="Table 4"/>
          <p:cNvGraphicFramePr>
            <a:graphicFrameLocks noGrp="1"/>
          </p:cNvGraphicFramePr>
          <p:nvPr>
            <p:extLst/>
          </p:nvPr>
        </p:nvGraphicFramePr>
        <p:xfrm>
          <a:off x="993913" y="1423284"/>
          <a:ext cx="11012557" cy="1142999"/>
        </p:xfrm>
        <a:graphic>
          <a:graphicData uri="http://schemas.openxmlformats.org/drawingml/2006/table">
            <a:tbl>
              <a:tblPr firstRow="1" firstCol="1" bandRow="1"/>
              <a:tblGrid>
                <a:gridCol w="4458112">
                  <a:extLst>
                    <a:ext uri="{9D8B030D-6E8A-4147-A177-3AD203B41FA5}">
                      <a16:colId xmlns:a16="http://schemas.microsoft.com/office/drawing/2014/main" xmlns="" val="20000"/>
                    </a:ext>
                  </a:extLst>
                </a:gridCol>
                <a:gridCol w="2689257">
                  <a:extLst>
                    <a:ext uri="{9D8B030D-6E8A-4147-A177-3AD203B41FA5}">
                      <a16:colId xmlns:a16="http://schemas.microsoft.com/office/drawing/2014/main" xmlns="" val="20001"/>
                    </a:ext>
                  </a:extLst>
                </a:gridCol>
                <a:gridCol w="3865188">
                  <a:extLst>
                    <a:ext uri="{9D8B030D-6E8A-4147-A177-3AD203B41FA5}">
                      <a16:colId xmlns:a16="http://schemas.microsoft.com/office/drawing/2014/main" xmlns="" val="20002"/>
                    </a:ext>
                  </a:extLst>
                </a:gridCol>
              </a:tblGrid>
              <a:tr h="339655">
                <a:tc rowSpan="2">
                  <a:txBody>
                    <a:bodyPr/>
                    <a:lstStyle/>
                    <a:p>
                      <a:pPr marL="328930" marR="0" indent="-283210" algn="ctr">
                        <a:spcBef>
                          <a:spcPts val="0"/>
                        </a:spcBef>
                        <a:spcAft>
                          <a:spcPts val="0"/>
                        </a:spcAft>
                      </a:pPr>
                      <a:r>
                        <a:rPr lang="en-US" sz="1600" b="1" dirty="0">
                          <a:effectLst/>
                          <a:latin typeface="+mn-lt"/>
                        </a:rPr>
                        <a:t>Feature</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1600" b="1" dirty="0">
                          <a:effectLst/>
                          <a:latin typeface="+mn-lt"/>
                        </a:rPr>
                        <a:t>Data Sources</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1600" b="1">
                          <a:effectLst/>
                          <a:latin typeface="+mn-lt"/>
                        </a:rPr>
                        <a:t>Scoring Criteria</a:t>
                      </a:r>
                      <a:endParaRPr lang="en-US" sz="160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803344">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600" b="1" dirty="0">
                          <a:effectLst/>
                          <a:latin typeface="+mn-lt"/>
                          <a:ea typeface="Calibri"/>
                          <a:cs typeface="Times New Roman"/>
                        </a:rPr>
                        <a:t>0 = Not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ea typeface="Calibri"/>
                          <a:cs typeface="Times New Roman"/>
                        </a:rPr>
                        <a:t>1 = Partially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rPr>
                        <a:t>2 = Fully implemented</a:t>
                      </a:r>
                      <a:endParaRPr lang="en-US" sz="16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nvPr>
        </p:nvGraphicFramePr>
        <p:xfrm>
          <a:off x="1001865" y="2567609"/>
          <a:ext cx="11012556" cy="4111487"/>
        </p:xfrm>
        <a:graphic>
          <a:graphicData uri="http://schemas.openxmlformats.org/drawingml/2006/table">
            <a:tbl>
              <a:tblPr firstRow="1" firstCol="1" bandRow="1"/>
              <a:tblGrid>
                <a:gridCol w="4458111">
                  <a:extLst>
                    <a:ext uri="{9D8B030D-6E8A-4147-A177-3AD203B41FA5}">
                      <a16:colId xmlns:a16="http://schemas.microsoft.com/office/drawing/2014/main" xmlns="" val="20000"/>
                    </a:ext>
                  </a:extLst>
                </a:gridCol>
                <a:gridCol w="2689257">
                  <a:extLst>
                    <a:ext uri="{9D8B030D-6E8A-4147-A177-3AD203B41FA5}">
                      <a16:colId xmlns:a16="http://schemas.microsoft.com/office/drawing/2014/main" xmlns="" val="20001"/>
                    </a:ext>
                  </a:extLst>
                </a:gridCol>
                <a:gridCol w="3865188">
                  <a:extLst>
                    <a:ext uri="{9D8B030D-6E8A-4147-A177-3AD203B41FA5}">
                      <a16:colId xmlns:a16="http://schemas.microsoft.com/office/drawing/2014/main" xmlns="" val="20002"/>
                    </a:ext>
                  </a:extLst>
                </a:gridCol>
              </a:tblGrid>
              <a:tr h="4111487">
                <a:tc>
                  <a:txBody>
                    <a:bodyPr/>
                    <a:lstStyle/>
                    <a:p>
                      <a:pPr marL="0" marR="0" lvl="0" indent="0" algn="l">
                        <a:spcBef>
                          <a:spcPts val="0"/>
                        </a:spcBef>
                        <a:spcAft>
                          <a:spcPts val="0"/>
                        </a:spcAft>
                        <a:buFont typeface="+mj-lt"/>
                        <a:buNone/>
                      </a:pPr>
                      <a:r>
                        <a:rPr lang="en-US" sz="1500" b="1" dirty="0" smtClean="0">
                          <a:effectLst/>
                          <a:latin typeface="+mn-lt"/>
                          <a:ea typeface="Times New Roman"/>
                          <a:cs typeface="Times New Roman"/>
                        </a:rPr>
                        <a:t>2.10  Level of Use: </a:t>
                      </a:r>
                      <a:r>
                        <a:rPr lang="en-US" sz="1500" b="0" dirty="0" smtClean="0">
                          <a:effectLst/>
                          <a:latin typeface="+mn-lt"/>
                          <a:ea typeface="Times New Roman"/>
                          <a:cs typeface="Times New Roman"/>
                        </a:rPr>
                        <a:t>Team follows written process to track proportion of students participating in Tier II supports, and access is proportionate.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Symbol"/>
                        <a:buChar char=""/>
                      </a:pPr>
                      <a:r>
                        <a:rPr lang="en-US" sz="1500" dirty="0" smtClean="0">
                          <a:effectLst/>
                          <a:latin typeface="+mn-lt"/>
                        </a:rPr>
                        <a:t>Tier II enrollment data</a:t>
                      </a:r>
                    </a:p>
                    <a:p>
                      <a:pPr marL="342900" marR="0" lvl="0" indent="-342900" algn="l">
                        <a:spcBef>
                          <a:spcPts val="0"/>
                        </a:spcBef>
                        <a:spcAft>
                          <a:spcPts val="0"/>
                        </a:spcAft>
                        <a:buFont typeface="Symbol"/>
                        <a:buChar char=""/>
                      </a:pPr>
                      <a:r>
                        <a:rPr lang="en-US" sz="1500" dirty="0" smtClean="0">
                          <a:effectLst/>
                          <a:latin typeface="+mn-lt"/>
                        </a:rPr>
                        <a:t>Tier II team meeting minutes</a:t>
                      </a:r>
                    </a:p>
                    <a:p>
                      <a:pPr marL="342900" marR="0" lvl="0" indent="-342900" algn="l">
                        <a:spcBef>
                          <a:spcPts val="0"/>
                        </a:spcBef>
                        <a:spcAft>
                          <a:spcPts val="0"/>
                        </a:spcAft>
                        <a:buFont typeface="Symbol"/>
                        <a:buChar char=""/>
                      </a:pPr>
                      <a:r>
                        <a:rPr lang="en-US" sz="1500" dirty="0" smtClean="0">
                          <a:effectLst/>
                          <a:latin typeface="+mn-lt"/>
                        </a:rPr>
                        <a:t>Progress monitoring tool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5270" marR="0" indent="-228600" algn="l">
                        <a:spcBef>
                          <a:spcPts val="0"/>
                        </a:spcBef>
                        <a:spcAft>
                          <a:spcPts val="1200"/>
                        </a:spcAft>
                      </a:pPr>
                      <a:r>
                        <a:rPr lang="en-US" sz="1500" dirty="0" smtClean="0">
                          <a:effectLst/>
                          <a:latin typeface="+mn-lt"/>
                          <a:ea typeface="Calibri"/>
                          <a:cs typeface="Times New Roman"/>
                        </a:rPr>
                        <a:t>0 = Team does not track number of students responding to Tier II interventions</a:t>
                      </a:r>
                    </a:p>
                    <a:p>
                      <a:pPr marL="255270" marR="0" indent="-228600" algn="l">
                        <a:spcBef>
                          <a:spcPts val="0"/>
                        </a:spcBef>
                        <a:spcAft>
                          <a:spcPts val="1200"/>
                        </a:spcAft>
                      </a:pPr>
                      <a:r>
                        <a:rPr lang="en-US" sz="1500" dirty="0" smtClean="0">
                          <a:effectLst/>
                          <a:latin typeface="+mn-lt"/>
                          <a:ea typeface="Calibri"/>
                          <a:cs typeface="Times New Roman"/>
                        </a:rPr>
                        <a:t>1 = Student data monitored but no data decision rules established to alter (e.g., intensify or fade) support</a:t>
                      </a:r>
                    </a:p>
                    <a:p>
                      <a:pPr marL="255270" marR="0" indent="-228600" algn="l">
                        <a:spcBef>
                          <a:spcPts val="0"/>
                        </a:spcBef>
                        <a:spcAft>
                          <a:spcPts val="1200"/>
                        </a:spcAft>
                      </a:pPr>
                      <a:r>
                        <a:rPr lang="en-US" sz="1500" dirty="0" smtClean="0">
                          <a:effectLst/>
                          <a:latin typeface="+mn-lt"/>
                          <a:ea typeface="Calibri"/>
                          <a:cs typeface="Times New Roman"/>
                        </a:rPr>
                        <a:t>2 = Team defines criteria and tracks proportion, with at least 5% of students receiving Tier II supports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7" name="Rectangle 6"/>
          <p:cNvSpPr/>
          <p:nvPr/>
        </p:nvSpPr>
        <p:spPr>
          <a:xfrm>
            <a:off x="1296061" y="5106837"/>
            <a:ext cx="4604407" cy="13037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entury Gothic"/>
                <a:ea typeface="+mn-ea"/>
                <a:cs typeface="+mn-cs"/>
              </a:rPr>
              <a:t>Main Idea: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Tier II supports that are used too little (e.g. 1%) or too much (e.g. 20%) are not </a:t>
            </a:r>
            <a:r>
              <a:rPr kumimoji="0" lang="en-US" sz="1600" b="0" i="0" u="none" strike="noStrike" kern="1200" cap="none" spc="0" normalizeH="0" baseline="0" noProof="0" dirty="0" smtClean="0">
                <a:ln>
                  <a:noFill/>
                </a:ln>
                <a:solidFill>
                  <a:prstClr val="black"/>
                </a:solidFill>
                <a:effectLst/>
                <a:uLnTx/>
                <a:uFillTx/>
                <a:latin typeface="Century Gothic"/>
                <a:ea typeface="+mn-ea"/>
                <a:cs typeface="+mn-cs"/>
              </a:rPr>
              <a:t>sustainable.</a:t>
            </a: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8" name="TextBox 7"/>
          <p:cNvSpPr txBox="1"/>
          <p:nvPr/>
        </p:nvSpPr>
        <p:spPr>
          <a:xfrm>
            <a:off x="8453888" y="103517"/>
            <a:ext cx="3648974" cy="338554"/>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solidFill>
                    <a:srgbClr val="5B9BD5">
                      <a:lumMod val="20000"/>
                      <a:lumOff val="80000"/>
                    </a:srgbClr>
                  </a:solidFill>
                </a:ln>
                <a:solidFill>
                  <a:srgbClr val="44546A"/>
                </a:solidFill>
                <a:effectLst/>
                <a:uLnTx/>
                <a:uFillTx/>
                <a:latin typeface="Century Gothic"/>
                <a:ea typeface="+mn-ea"/>
                <a:cs typeface="+mn-cs"/>
              </a:rPr>
              <a:t>Subscale: Evaluation</a:t>
            </a:r>
          </a:p>
        </p:txBody>
      </p:sp>
    </p:spTree>
    <p:extLst>
      <p:ext uri="{BB962C8B-B14F-4D97-AF65-F5344CB8AC3E}">
        <p14:creationId xmlns:p14="http://schemas.microsoft.com/office/powerpoint/2010/main" val="419235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1353800" cy="1325563"/>
          </a:xfrm>
        </p:spPr>
        <p:txBody>
          <a:bodyPr>
            <a:normAutofit/>
          </a:bodyPr>
          <a:lstStyle/>
          <a:p>
            <a:r>
              <a:rPr lang="en-US" dirty="0" smtClean="0"/>
              <a:t>2.11 Student Performance Data</a:t>
            </a:r>
            <a:endParaRPr lang="en-US" dirty="0"/>
          </a:p>
        </p:txBody>
      </p:sp>
      <p:graphicFrame>
        <p:nvGraphicFramePr>
          <p:cNvPr id="5" name="Table 4"/>
          <p:cNvGraphicFramePr>
            <a:graphicFrameLocks noGrp="1"/>
          </p:cNvGraphicFramePr>
          <p:nvPr>
            <p:extLst/>
          </p:nvPr>
        </p:nvGraphicFramePr>
        <p:xfrm>
          <a:off x="993913" y="1423284"/>
          <a:ext cx="11012557" cy="1142999"/>
        </p:xfrm>
        <a:graphic>
          <a:graphicData uri="http://schemas.openxmlformats.org/drawingml/2006/table">
            <a:tbl>
              <a:tblPr firstRow="1" firstCol="1" bandRow="1"/>
              <a:tblGrid>
                <a:gridCol w="4458112">
                  <a:extLst>
                    <a:ext uri="{9D8B030D-6E8A-4147-A177-3AD203B41FA5}">
                      <a16:colId xmlns:a16="http://schemas.microsoft.com/office/drawing/2014/main" xmlns="" val="20000"/>
                    </a:ext>
                  </a:extLst>
                </a:gridCol>
                <a:gridCol w="2689257">
                  <a:extLst>
                    <a:ext uri="{9D8B030D-6E8A-4147-A177-3AD203B41FA5}">
                      <a16:colId xmlns:a16="http://schemas.microsoft.com/office/drawing/2014/main" xmlns="" val="20001"/>
                    </a:ext>
                  </a:extLst>
                </a:gridCol>
                <a:gridCol w="3865188">
                  <a:extLst>
                    <a:ext uri="{9D8B030D-6E8A-4147-A177-3AD203B41FA5}">
                      <a16:colId xmlns:a16="http://schemas.microsoft.com/office/drawing/2014/main" xmlns="" val="20002"/>
                    </a:ext>
                  </a:extLst>
                </a:gridCol>
              </a:tblGrid>
              <a:tr h="339655">
                <a:tc rowSpan="2">
                  <a:txBody>
                    <a:bodyPr/>
                    <a:lstStyle/>
                    <a:p>
                      <a:pPr marL="328930" marR="0" indent="-283210" algn="ctr">
                        <a:spcBef>
                          <a:spcPts val="0"/>
                        </a:spcBef>
                        <a:spcAft>
                          <a:spcPts val="0"/>
                        </a:spcAft>
                      </a:pPr>
                      <a:r>
                        <a:rPr lang="en-US" sz="1600" b="1" dirty="0">
                          <a:effectLst/>
                          <a:latin typeface="+mn-lt"/>
                        </a:rPr>
                        <a:t>Feature</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1600" b="1" dirty="0">
                          <a:effectLst/>
                          <a:latin typeface="+mn-lt"/>
                        </a:rPr>
                        <a:t>Data Sources</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1600" b="1">
                          <a:effectLst/>
                          <a:latin typeface="+mn-lt"/>
                        </a:rPr>
                        <a:t>Scoring Criteria</a:t>
                      </a:r>
                      <a:endParaRPr lang="en-US" sz="160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803344">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600" b="1" dirty="0">
                          <a:effectLst/>
                          <a:latin typeface="+mn-lt"/>
                          <a:ea typeface="Calibri"/>
                          <a:cs typeface="Times New Roman"/>
                        </a:rPr>
                        <a:t>0 = Not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ea typeface="Calibri"/>
                          <a:cs typeface="Times New Roman"/>
                        </a:rPr>
                        <a:t>1 = Partially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rPr>
                        <a:t>2 = Fully implemented</a:t>
                      </a:r>
                      <a:endParaRPr lang="en-US" sz="16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nvPr>
        </p:nvGraphicFramePr>
        <p:xfrm>
          <a:off x="1001865" y="2567609"/>
          <a:ext cx="11012556" cy="4111487"/>
        </p:xfrm>
        <a:graphic>
          <a:graphicData uri="http://schemas.openxmlformats.org/drawingml/2006/table">
            <a:tbl>
              <a:tblPr firstRow="1" firstCol="1" bandRow="1"/>
              <a:tblGrid>
                <a:gridCol w="4458111">
                  <a:extLst>
                    <a:ext uri="{9D8B030D-6E8A-4147-A177-3AD203B41FA5}">
                      <a16:colId xmlns:a16="http://schemas.microsoft.com/office/drawing/2014/main" xmlns="" val="20000"/>
                    </a:ext>
                  </a:extLst>
                </a:gridCol>
                <a:gridCol w="2689257">
                  <a:extLst>
                    <a:ext uri="{9D8B030D-6E8A-4147-A177-3AD203B41FA5}">
                      <a16:colId xmlns:a16="http://schemas.microsoft.com/office/drawing/2014/main" xmlns="" val="20001"/>
                    </a:ext>
                  </a:extLst>
                </a:gridCol>
                <a:gridCol w="3865188">
                  <a:extLst>
                    <a:ext uri="{9D8B030D-6E8A-4147-A177-3AD203B41FA5}">
                      <a16:colId xmlns:a16="http://schemas.microsoft.com/office/drawing/2014/main" xmlns="" val="20002"/>
                    </a:ext>
                  </a:extLst>
                </a:gridCol>
              </a:tblGrid>
              <a:tr h="4111487">
                <a:tc>
                  <a:txBody>
                    <a:bodyPr/>
                    <a:lstStyle/>
                    <a:p>
                      <a:pPr marL="0" marR="0" lvl="0" indent="0" algn="l">
                        <a:spcBef>
                          <a:spcPts val="0"/>
                        </a:spcBef>
                        <a:spcAft>
                          <a:spcPts val="0"/>
                        </a:spcAft>
                        <a:buFont typeface="+mj-lt"/>
                        <a:buNone/>
                      </a:pPr>
                      <a:r>
                        <a:rPr lang="en-US" sz="1500" b="1" dirty="0" smtClean="0">
                          <a:effectLst/>
                          <a:latin typeface="+mn-lt"/>
                          <a:ea typeface="Times New Roman"/>
                          <a:cs typeface="Times New Roman"/>
                        </a:rPr>
                        <a:t>2.11</a:t>
                      </a:r>
                      <a:r>
                        <a:rPr lang="en-US" sz="1500" b="1" baseline="0" dirty="0" smtClean="0">
                          <a:effectLst/>
                          <a:latin typeface="+mn-lt"/>
                          <a:ea typeface="Times New Roman"/>
                          <a:cs typeface="Times New Roman"/>
                        </a:rPr>
                        <a:t> </a:t>
                      </a:r>
                      <a:r>
                        <a:rPr lang="en-US" sz="1500" b="1" dirty="0" smtClean="0">
                          <a:effectLst/>
                          <a:latin typeface="+mn-lt"/>
                          <a:ea typeface="Times New Roman"/>
                          <a:cs typeface="Times New Roman"/>
                        </a:rPr>
                        <a:t>Student Performance Data: </a:t>
                      </a:r>
                      <a:r>
                        <a:rPr lang="en-US" sz="1500" b="0" dirty="0" smtClean="0">
                          <a:effectLst/>
                          <a:latin typeface="+mn-lt"/>
                          <a:ea typeface="Times New Roman"/>
                          <a:cs typeface="Times New Roman"/>
                        </a:rPr>
                        <a:t>Tier II team tracks proportion of students experiencing success (% of participating students being successful) and uses Tier II intervention outcomes data and decision rules for progress monitoring and modification.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Symbol"/>
                        <a:buChar char=""/>
                      </a:pPr>
                      <a:r>
                        <a:rPr lang="en-US" sz="1500" dirty="0" smtClean="0">
                          <a:effectLst/>
                          <a:latin typeface="+mn-lt"/>
                        </a:rPr>
                        <a:t>Student progress data (e.g., % of students meeting goals)</a:t>
                      </a:r>
                    </a:p>
                    <a:p>
                      <a:pPr marL="342900" marR="0" lvl="0" indent="-342900" algn="l">
                        <a:spcBef>
                          <a:spcPts val="0"/>
                        </a:spcBef>
                        <a:spcAft>
                          <a:spcPts val="0"/>
                        </a:spcAft>
                        <a:buFont typeface="Symbol"/>
                        <a:buChar char=""/>
                      </a:pPr>
                      <a:r>
                        <a:rPr lang="en-US" sz="1500" dirty="0" smtClean="0">
                          <a:effectLst/>
                          <a:latin typeface="+mn-lt"/>
                        </a:rPr>
                        <a:t>Intervention Tracking Tool</a:t>
                      </a:r>
                    </a:p>
                    <a:p>
                      <a:pPr marL="342900" marR="0" lvl="0" indent="-342900" algn="l">
                        <a:spcBef>
                          <a:spcPts val="0"/>
                        </a:spcBef>
                        <a:spcAft>
                          <a:spcPts val="0"/>
                        </a:spcAft>
                        <a:buFont typeface="Symbol"/>
                        <a:buChar char=""/>
                      </a:pPr>
                      <a:r>
                        <a:rPr lang="en-US" sz="1500" dirty="0" smtClean="0">
                          <a:effectLst/>
                          <a:latin typeface="+mn-lt"/>
                        </a:rPr>
                        <a:t>Daily/Weekly Progress Report sheets</a:t>
                      </a:r>
                    </a:p>
                    <a:p>
                      <a:pPr marL="342900" marR="0" lvl="0" indent="-342900" algn="l">
                        <a:spcBef>
                          <a:spcPts val="0"/>
                        </a:spcBef>
                        <a:spcAft>
                          <a:spcPts val="0"/>
                        </a:spcAft>
                        <a:buFont typeface="Symbol"/>
                        <a:buChar char=""/>
                      </a:pPr>
                      <a:r>
                        <a:rPr lang="en-US" sz="1500" dirty="0" smtClean="0">
                          <a:effectLst/>
                          <a:latin typeface="+mn-lt"/>
                        </a:rPr>
                        <a:t>Family 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5270" marR="0" indent="-228600" algn="l">
                        <a:spcBef>
                          <a:spcPts val="0"/>
                        </a:spcBef>
                        <a:spcAft>
                          <a:spcPts val="1200"/>
                        </a:spcAft>
                      </a:pPr>
                      <a:r>
                        <a:rPr lang="en-US" sz="1500" dirty="0" smtClean="0">
                          <a:effectLst/>
                          <a:latin typeface="+mn-lt"/>
                          <a:ea typeface="Calibri"/>
                          <a:cs typeface="Times New Roman"/>
                        </a:rPr>
                        <a:t>0 = Student data not monitored</a:t>
                      </a:r>
                    </a:p>
                    <a:p>
                      <a:pPr marL="255270" marR="0" indent="-228600" algn="l">
                        <a:spcBef>
                          <a:spcPts val="0"/>
                        </a:spcBef>
                        <a:spcAft>
                          <a:spcPts val="1200"/>
                        </a:spcAft>
                      </a:pPr>
                      <a:r>
                        <a:rPr lang="en-US" sz="1500" dirty="0" smtClean="0">
                          <a:effectLst/>
                          <a:latin typeface="+mn-lt"/>
                          <a:ea typeface="Calibri"/>
                          <a:cs typeface="Times New Roman"/>
                        </a:rPr>
                        <a:t>1 = Student data monitored but no data decision rules established to alter (e.g., intensify or fade) support </a:t>
                      </a:r>
                    </a:p>
                    <a:p>
                      <a:pPr marL="255270" marR="0" indent="-228600" algn="l">
                        <a:spcBef>
                          <a:spcPts val="0"/>
                        </a:spcBef>
                        <a:spcAft>
                          <a:spcPts val="1200"/>
                        </a:spcAft>
                      </a:pPr>
                      <a:r>
                        <a:rPr lang="en-US" sz="1500" dirty="0" smtClean="0">
                          <a:effectLst/>
                          <a:latin typeface="+mn-lt"/>
                          <a:ea typeface="Calibri"/>
                          <a:cs typeface="Times New Roman"/>
                        </a:rPr>
                        <a:t>2 = Student data (% of students being successful) monitored and used at least monthly , with data decision rules established to alter (e.g., intensify or fade) support, and shared with stakeholders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7" name="Rectangle 6"/>
          <p:cNvSpPr/>
          <p:nvPr/>
        </p:nvSpPr>
        <p:spPr>
          <a:xfrm>
            <a:off x="1296061" y="5106837"/>
            <a:ext cx="4604407" cy="13037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entury Gothic"/>
                <a:ea typeface="+mn-ea"/>
                <a:cs typeface="+mn-cs"/>
              </a:rPr>
              <a:t>Main Idea: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Tier II team needs regular access to information about student success to be able to adapt and improve Tier II </a:t>
            </a:r>
            <a:r>
              <a:rPr kumimoji="0" lang="en-US" sz="1600" b="0" i="0" u="none" strike="noStrike" kern="1200" cap="none" spc="0" normalizeH="0" baseline="0" noProof="0" dirty="0" smtClean="0">
                <a:ln>
                  <a:noFill/>
                </a:ln>
                <a:solidFill>
                  <a:prstClr val="black"/>
                </a:solidFill>
                <a:effectLst/>
                <a:uLnTx/>
                <a:uFillTx/>
                <a:latin typeface="Century Gothic"/>
                <a:ea typeface="+mn-ea"/>
                <a:cs typeface="+mn-cs"/>
              </a:rPr>
              <a:t>supports.</a:t>
            </a: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8" name="TextBox 7"/>
          <p:cNvSpPr txBox="1"/>
          <p:nvPr/>
        </p:nvSpPr>
        <p:spPr>
          <a:xfrm>
            <a:off x="8453888" y="103517"/>
            <a:ext cx="3648974" cy="338554"/>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solidFill>
                    <a:srgbClr val="5B9BD5">
                      <a:lumMod val="20000"/>
                      <a:lumOff val="80000"/>
                    </a:srgbClr>
                  </a:solidFill>
                </a:ln>
                <a:solidFill>
                  <a:srgbClr val="44546A"/>
                </a:solidFill>
                <a:effectLst/>
                <a:uLnTx/>
                <a:uFillTx/>
                <a:latin typeface="Century Gothic"/>
                <a:ea typeface="+mn-ea"/>
                <a:cs typeface="+mn-cs"/>
              </a:rPr>
              <a:t>Subscale: Evaluation</a:t>
            </a:r>
          </a:p>
        </p:txBody>
      </p:sp>
    </p:spTree>
    <p:extLst>
      <p:ext uri="{BB962C8B-B14F-4D97-AF65-F5344CB8AC3E}">
        <p14:creationId xmlns:p14="http://schemas.microsoft.com/office/powerpoint/2010/main" val="210033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1353800" cy="1325563"/>
          </a:xfrm>
        </p:spPr>
        <p:txBody>
          <a:bodyPr>
            <a:normAutofit/>
          </a:bodyPr>
          <a:lstStyle/>
          <a:p>
            <a:r>
              <a:rPr lang="en-US" dirty="0" smtClean="0"/>
              <a:t>2.12 Fidelity Data</a:t>
            </a:r>
            <a:endParaRPr lang="en-US" dirty="0"/>
          </a:p>
        </p:txBody>
      </p:sp>
      <p:graphicFrame>
        <p:nvGraphicFramePr>
          <p:cNvPr id="5" name="Table 4"/>
          <p:cNvGraphicFramePr>
            <a:graphicFrameLocks noGrp="1"/>
          </p:cNvGraphicFramePr>
          <p:nvPr>
            <p:extLst/>
          </p:nvPr>
        </p:nvGraphicFramePr>
        <p:xfrm>
          <a:off x="993913" y="1423284"/>
          <a:ext cx="11012557" cy="1142999"/>
        </p:xfrm>
        <a:graphic>
          <a:graphicData uri="http://schemas.openxmlformats.org/drawingml/2006/table">
            <a:tbl>
              <a:tblPr firstRow="1" firstCol="1" bandRow="1"/>
              <a:tblGrid>
                <a:gridCol w="4458112">
                  <a:extLst>
                    <a:ext uri="{9D8B030D-6E8A-4147-A177-3AD203B41FA5}">
                      <a16:colId xmlns:a16="http://schemas.microsoft.com/office/drawing/2014/main" xmlns="" val="20000"/>
                    </a:ext>
                  </a:extLst>
                </a:gridCol>
                <a:gridCol w="2689257">
                  <a:extLst>
                    <a:ext uri="{9D8B030D-6E8A-4147-A177-3AD203B41FA5}">
                      <a16:colId xmlns:a16="http://schemas.microsoft.com/office/drawing/2014/main" xmlns="" val="20001"/>
                    </a:ext>
                  </a:extLst>
                </a:gridCol>
                <a:gridCol w="3865188">
                  <a:extLst>
                    <a:ext uri="{9D8B030D-6E8A-4147-A177-3AD203B41FA5}">
                      <a16:colId xmlns:a16="http://schemas.microsoft.com/office/drawing/2014/main" xmlns="" val="20002"/>
                    </a:ext>
                  </a:extLst>
                </a:gridCol>
              </a:tblGrid>
              <a:tr h="339655">
                <a:tc rowSpan="2">
                  <a:txBody>
                    <a:bodyPr/>
                    <a:lstStyle/>
                    <a:p>
                      <a:pPr marL="328930" marR="0" indent="-283210" algn="ctr">
                        <a:spcBef>
                          <a:spcPts val="0"/>
                        </a:spcBef>
                        <a:spcAft>
                          <a:spcPts val="0"/>
                        </a:spcAft>
                      </a:pPr>
                      <a:r>
                        <a:rPr lang="en-US" sz="1600" b="1" dirty="0">
                          <a:effectLst/>
                          <a:latin typeface="+mn-lt"/>
                        </a:rPr>
                        <a:t>Feature</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1600" b="1" dirty="0">
                          <a:effectLst/>
                          <a:latin typeface="+mn-lt"/>
                        </a:rPr>
                        <a:t>Data Sources</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1600" b="1">
                          <a:effectLst/>
                          <a:latin typeface="+mn-lt"/>
                        </a:rPr>
                        <a:t>Scoring Criteria</a:t>
                      </a:r>
                      <a:endParaRPr lang="en-US" sz="160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803344">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600" b="1" dirty="0">
                          <a:effectLst/>
                          <a:latin typeface="+mn-lt"/>
                          <a:ea typeface="Calibri"/>
                          <a:cs typeface="Times New Roman"/>
                        </a:rPr>
                        <a:t>0 = Not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ea typeface="Calibri"/>
                          <a:cs typeface="Times New Roman"/>
                        </a:rPr>
                        <a:t>1 = Partially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rPr>
                        <a:t>2 = Fully implemented</a:t>
                      </a:r>
                      <a:endParaRPr lang="en-US" sz="16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nvPr>
        </p:nvGraphicFramePr>
        <p:xfrm>
          <a:off x="1001865" y="2567609"/>
          <a:ext cx="11012556" cy="4111487"/>
        </p:xfrm>
        <a:graphic>
          <a:graphicData uri="http://schemas.openxmlformats.org/drawingml/2006/table">
            <a:tbl>
              <a:tblPr firstRow="1" firstCol="1" bandRow="1"/>
              <a:tblGrid>
                <a:gridCol w="4458111">
                  <a:extLst>
                    <a:ext uri="{9D8B030D-6E8A-4147-A177-3AD203B41FA5}">
                      <a16:colId xmlns:a16="http://schemas.microsoft.com/office/drawing/2014/main" xmlns="" val="20000"/>
                    </a:ext>
                  </a:extLst>
                </a:gridCol>
                <a:gridCol w="2689257">
                  <a:extLst>
                    <a:ext uri="{9D8B030D-6E8A-4147-A177-3AD203B41FA5}">
                      <a16:colId xmlns:a16="http://schemas.microsoft.com/office/drawing/2014/main" xmlns="" val="20001"/>
                    </a:ext>
                  </a:extLst>
                </a:gridCol>
                <a:gridCol w="3865188">
                  <a:extLst>
                    <a:ext uri="{9D8B030D-6E8A-4147-A177-3AD203B41FA5}">
                      <a16:colId xmlns:a16="http://schemas.microsoft.com/office/drawing/2014/main" xmlns="" val="20002"/>
                    </a:ext>
                  </a:extLst>
                </a:gridCol>
              </a:tblGrid>
              <a:tr h="4111487">
                <a:tc>
                  <a:txBody>
                    <a:bodyPr/>
                    <a:lstStyle/>
                    <a:p>
                      <a:pPr marL="0" marR="0" lvl="0" indent="0" algn="l">
                        <a:spcBef>
                          <a:spcPts val="0"/>
                        </a:spcBef>
                        <a:spcAft>
                          <a:spcPts val="0"/>
                        </a:spcAft>
                        <a:buFont typeface="+mj-lt"/>
                        <a:buNone/>
                      </a:pPr>
                      <a:r>
                        <a:rPr lang="en-US" sz="1500" b="1" dirty="0" smtClean="0">
                          <a:effectLst/>
                          <a:latin typeface="+mn-lt"/>
                          <a:ea typeface="Times New Roman"/>
                          <a:cs typeface="Times New Roman"/>
                        </a:rPr>
                        <a:t>2.12  Fidelity Data: </a:t>
                      </a:r>
                      <a:r>
                        <a:rPr lang="en-US" sz="1500" b="0" dirty="0" smtClean="0">
                          <a:effectLst/>
                          <a:latin typeface="+mn-lt"/>
                          <a:ea typeface="Times New Roman"/>
                          <a:cs typeface="Times New Roman"/>
                        </a:rPr>
                        <a:t>Tier II team has a protocol for on-going review of fidelity for each Tier II practice.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Symbol"/>
                        <a:buChar char=""/>
                      </a:pPr>
                      <a:r>
                        <a:rPr lang="en-US" sz="1500" dirty="0" smtClean="0">
                          <a:effectLst/>
                          <a:latin typeface="+mn-lt"/>
                        </a:rPr>
                        <a:t>Tier II coordinator training</a:t>
                      </a:r>
                    </a:p>
                    <a:p>
                      <a:pPr marL="342900" marR="0" lvl="0" indent="-342900" algn="l">
                        <a:spcBef>
                          <a:spcPts val="0"/>
                        </a:spcBef>
                        <a:spcAft>
                          <a:spcPts val="0"/>
                        </a:spcAft>
                        <a:buFont typeface="Symbol"/>
                        <a:buChar char=""/>
                      </a:pPr>
                      <a:r>
                        <a:rPr lang="en-US" sz="1500" dirty="0" smtClean="0">
                          <a:effectLst/>
                          <a:latin typeface="+mn-lt"/>
                        </a:rPr>
                        <a:t>District technical assistance</a:t>
                      </a:r>
                    </a:p>
                    <a:p>
                      <a:pPr marL="342900" marR="0" lvl="0" indent="-342900" algn="l">
                        <a:spcBef>
                          <a:spcPts val="0"/>
                        </a:spcBef>
                        <a:spcAft>
                          <a:spcPts val="0"/>
                        </a:spcAft>
                        <a:buFont typeface="Symbol"/>
                        <a:buChar char=""/>
                      </a:pPr>
                      <a:r>
                        <a:rPr lang="en-US" sz="1500" dirty="0" smtClean="0">
                          <a:effectLst/>
                          <a:latin typeface="+mn-lt"/>
                        </a:rPr>
                        <a:t>Fidelity probes taken monthly by a Tier II team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5270" marR="0" indent="-228600" algn="l">
                        <a:spcBef>
                          <a:spcPts val="0"/>
                        </a:spcBef>
                        <a:spcAft>
                          <a:spcPts val="1200"/>
                        </a:spcAft>
                      </a:pPr>
                      <a:r>
                        <a:rPr lang="en-US" sz="1500" dirty="0" smtClean="0">
                          <a:effectLst/>
                          <a:latin typeface="+mn-lt"/>
                          <a:ea typeface="Calibri"/>
                          <a:cs typeface="Times New Roman"/>
                        </a:rPr>
                        <a:t>0 = Fidelity data are not collected for any practice </a:t>
                      </a:r>
                    </a:p>
                    <a:p>
                      <a:pPr marL="255270" marR="0" indent="-228600" algn="l">
                        <a:spcBef>
                          <a:spcPts val="0"/>
                        </a:spcBef>
                        <a:spcAft>
                          <a:spcPts val="1200"/>
                        </a:spcAft>
                      </a:pPr>
                      <a:r>
                        <a:rPr lang="en-US" sz="1500" dirty="0" smtClean="0">
                          <a:effectLst/>
                          <a:latin typeface="+mn-lt"/>
                          <a:ea typeface="Calibri"/>
                          <a:cs typeface="Times New Roman"/>
                        </a:rPr>
                        <a:t>1 =  Fidelity data (e.g., direct, self-report) collected for some but not all Tier II interventions</a:t>
                      </a:r>
                    </a:p>
                    <a:p>
                      <a:pPr marL="255270" marR="0" indent="-228600" algn="l">
                        <a:spcBef>
                          <a:spcPts val="0"/>
                        </a:spcBef>
                        <a:spcAft>
                          <a:spcPts val="1200"/>
                        </a:spcAft>
                      </a:pPr>
                      <a:r>
                        <a:rPr lang="en-US" sz="1500" dirty="0" smtClean="0">
                          <a:effectLst/>
                          <a:latin typeface="+mn-lt"/>
                          <a:ea typeface="Calibri"/>
                          <a:cs typeface="Times New Roman"/>
                        </a:rPr>
                        <a:t>2 = Periodic, direct assessments of fidelity collected by Tier II team for all Tier II interventions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7" name="Rectangle 6"/>
          <p:cNvSpPr/>
          <p:nvPr/>
        </p:nvSpPr>
        <p:spPr>
          <a:xfrm>
            <a:off x="1296061" y="5106837"/>
            <a:ext cx="4604407" cy="13037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entury Gothic"/>
                <a:ea typeface="+mn-ea"/>
                <a:cs typeface="+mn-cs"/>
              </a:rPr>
              <a:t>Main Idea: </a:t>
            </a:r>
            <a:r>
              <a:rPr kumimoji="0" lang="en-US" sz="1600" b="0" i="0" u="none" strike="noStrike" kern="1200" cap="none" spc="0" normalizeH="0" baseline="0" noProof="0" dirty="0" smtClean="0">
                <a:ln>
                  <a:noFill/>
                </a:ln>
                <a:solidFill>
                  <a:prstClr val="black"/>
                </a:solidFill>
                <a:effectLst/>
                <a:uLnTx/>
                <a:uFillTx/>
                <a:latin typeface="Century Gothic"/>
                <a:ea typeface="+mn-ea"/>
                <a:cs typeface="+mn-cs"/>
              </a:rPr>
              <a:t>Fidelity assessments should always be included as part of implementation practice.</a:t>
            </a: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8" name="TextBox 7"/>
          <p:cNvSpPr txBox="1"/>
          <p:nvPr/>
        </p:nvSpPr>
        <p:spPr>
          <a:xfrm>
            <a:off x="8453888" y="103517"/>
            <a:ext cx="3648974" cy="338554"/>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solidFill>
                    <a:srgbClr val="5B9BD5">
                      <a:lumMod val="20000"/>
                      <a:lumOff val="80000"/>
                    </a:srgbClr>
                  </a:solidFill>
                </a:ln>
                <a:solidFill>
                  <a:srgbClr val="44546A"/>
                </a:solidFill>
                <a:effectLst/>
                <a:uLnTx/>
                <a:uFillTx/>
                <a:latin typeface="Century Gothic"/>
                <a:ea typeface="+mn-ea"/>
                <a:cs typeface="+mn-cs"/>
              </a:rPr>
              <a:t>Subscale: Evaluation</a:t>
            </a:r>
          </a:p>
        </p:txBody>
      </p:sp>
    </p:spTree>
    <p:extLst>
      <p:ext uri="{BB962C8B-B14F-4D97-AF65-F5344CB8AC3E}">
        <p14:creationId xmlns:p14="http://schemas.microsoft.com/office/powerpoint/2010/main" val="384908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1353800" cy="1325563"/>
          </a:xfrm>
        </p:spPr>
        <p:txBody>
          <a:bodyPr>
            <a:normAutofit/>
          </a:bodyPr>
          <a:lstStyle/>
          <a:p>
            <a:r>
              <a:rPr lang="en-US" dirty="0" smtClean="0"/>
              <a:t>2.13 Evaluation</a:t>
            </a:r>
            <a:endParaRPr lang="en-US" dirty="0"/>
          </a:p>
        </p:txBody>
      </p:sp>
      <p:graphicFrame>
        <p:nvGraphicFramePr>
          <p:cNvPr id="5" name="Table 4"/>
          <p:cNvGraphicFramePr>
            <a:graphicFrameLocks noGrp="1"/>
          </p:cNvGraphicFramePr>
          <p:nvPr>
            <p:extLst/>
          </p:nvPr>
        </p:nvGraphicFramePr>
        <p:xfrm>
          <a:off x="993913" y="1423284"/>
          <a:ext cx="11012557" cy="1142999"/>
        </p:xfrm>
        <a:graphic>
          <a:graphicData uri="http://schemas.openxmlformats.org/drawingml/2006/table">
            <a:tbl>
              <a:tblPr firstRow="1" firstCol="1" bandRow="1"/>
              <a:tblGrid>
                <a:gridCol w="4458112">
                  <a:extLst>
                    <a:ext uri="{9D8B030D-6E8A-4147-A177-3AD203B41FA5}">
                      <a16:colId xmlns:a16="http://schemas.microsoft.com/office/drawing/2014/main" xmlns="" val="20000"/>
                    </a:ext>
                  </a:extLst>
                </a:gridCol>
                <a:gridCol w="2689257">
                  <a:extLst>
                    <a:ext uri="{9D8B030D-6E8A-4147-A177-3AD203B41FA5}">
                      <a16:colId xmlns:a16="http://schemas.microsoft.com/office/drawing/2014/main" xmlns="" val="20001"/>
                    </a:ext>
                  </a:extLst>
                </a:gridCol>
                <a:gridCol w="3865188">
                  <a:extLst>
                    <a:ext uri="{9D8B030D-6E8A-4147-A177-3AD203B41FA5}">
                      <a16:colId xmlns:a16="http://schemas.microsoft.com/office/drawing/2014/main" xmlns="" val="20002"/>
                    </a:ext>
                  </a:extLst>
                </a:gridCol>
              </a:tblGrid>
              <a:tr h="339655">
                <a:tc rowSpan="2">
                  <a:txBody>
                    <a:bodyPr/>
                    <a:lstStyle/>
                    <a:p>
                      <a:pPr marL="328930" marR="0" indent="-283210" algn="ctr">
                        <a:spcBef>
                          <a:spcPts val="0"/>
                        </a:spcBef>
                        <a:spcAft>
                          <a:spcPts val="0"/>
                        </a:spcAft>
                      </a:pPr>
                      <a:r>
                        <a:rPr lang="en-US" sz="1600" b="1" dirty="0">
                          <a:effectLst/>
                          <a:latin typeface="+mn-lt"/>
                        </a:rPr>
                        <a:t>Feature</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1600" b="1" dirty="0">
                          <a:effectLst/>
                          <a:latin typeface="+mn-lt"/>
                        </a:rPr>
                        <a:t>Data Sources</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1600" b="1">
                          <a:effectLst/>
                          <a:latin typeface="+mn-lt"/>
                        </a:rPr>
                        <a:t>Scoring Criteria</a:t>
                      </a:r>
                      <a:endParaRPr lang="en-US" sz="160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803344">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600" b="1" dirty="0">
                          <a:effectLst/>
                          <a:latin typeface="+mn-lt"/>
                          <a:ea typeface="Calibri"/>
                          <a:cs typeface="Times New Roman"/>
                        </a:rPr>
                        <a:t>0 = Not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ea typeface="Calibri"/>
                          <a:cs typeface="Times New Roman"/>
                        </a:rPr>
                        <a:t>1 = Partially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rPr>
                        <a:t>2 = Fully implemented</a:t>
                      </a:r>
                      <a:endParaRPr lang="en-US" sz="16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nvPr>
        </p:nvGraphicFramePr>
        <p:xfrm>
          <a:off x="1001865" y="2567609"/>
          <a:ext cx="11012556" cy="4111487"/>
        </p:xfrm>
        <a:graphic>
          <a:graphicData uri="http://schemas.openxmlformats.org/drawingml/2006/table">
            <a:tbl>
              <a:tblPr firstRow="1" firstCol="1" bandRow="1"/>
              <a:tblGrid>
                <a:gridCol w="4458111">
                  <a:extLst>
                    <a:ext uri="{9D8B030D-6E8A-4147-A177-3AD203B41FA5}">
                      <a16:colId xmlns:a16="http://schemas.microsoft.com/office/drawing/2014/main" xmlns="" val="20000"/>
                    </a:ext>
                  </a:extLst>
                </a:gridCol>
                <a:gridCol w="2689257">
                  <a:extLst>
                    <a:ext uri="{9D8B030D-6E8A-4147-A177-3AD203B41FA5}">
                      <a16:colId xmlns:a16="http://schemas.microsoft.com/office/drawing/2014/main" xmlns="" val="20001"/>
                    </a:ext>
                  </a:extLst>
                </a:gridCol>
                <a:gridCol w="3865188">
                  <a:extLst>
                    <a:ext uri="{9D8B030D-6E8A-4147-A177-3AD203B41FA5}">
                      <a16:colId xmlns:a16="http://schemas.microsoft.com/office/drawing/2014/main" xmlns="" val="20002"/>
                    </a:ext>
                  </a:extLst>
                </a:gridCol>
              </a:tblGrid>
              <a:tr h="4111487">
                <a:tc>
                  <a:txBody>
                    <a:bodyPr/>
                    <a:lstStyle/>
                    <a:p>
                      <a:pPr marL="0" marR="0" lvl="0" indent="0" algn="l">
                        <a:spcBef>
                          <a:spcPts val="0"/>
                        </a:spcBef>
                        <a:spcAft>
                          <a:spcPts val="0"/>
                        </a:spcAft>
                        <a:buFont typeface="+mj-lt"/>
                        <a:buNone/>
                      </a:pPr>
                      <a:r>
                        <a:rPr lang="en-US" sz="1500" b="1" dirty="0" smtClean="0">
                          <a:effectLst/>
                          <a:latin typeface="+mn-lt"/>
                          <a:ea typeface="Times New Roman"/>
                          <a:cs typeface="Times New Roman"/>
                        </a:rPr>
                        <a:t>2.13  Annual Evaluation: </a:t>
                      </a:r>
                      <a:r>
                        <a:rPr lang="en-US" sz="1500" b="0" dirty="0" smtClean="0">
                          <a:effectLst/>
                          <a:latin typeface="+mn-lt"/>
                          <a:ea typeface="Times New Roman"/>
                          <a:cs typeface="Times New Roman"/>
                        </a:rPr>
                        <a:t>At least annually, Tier II team assesses overall effectiveness and efficiency of strategies, including data-decision rules to identify students, range of interventions available, fidelity of implementation, and on-going support to implementers, and evaluations are shared with staff and district leadership.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Symbol"/>
                        <a:buChar char=""/>
                      </a:pPr>
                      <a:r>
                        <a:rPr lang="en-US" sz="1500" dirty="0" smtClean="0">
                          <a:effectLst/>
                          <a:latin typeface="+mn-lt"/>
                        </a:rPr>
                        <a:t>Staff and student surveys</a:t>
                      </a:r>
                    </a:p>
                    <a:p>
                      <a:pPr marL="342900" marR="0" lvl="0" indent="-342900" algn="l">
                        <a:spcBef>
                          <a:spcPts val="0"/>
                        </a:spcBef>
                        <a:spcAft>
                          <a:spcPts val="0"/>
                        </a:spcAft>
                        <a:buFont typeface="Symbol"/>
                        <a:buChar char=""/>
                      </a:pPr>
                      <a:r>
                        <a:rPr lang="en-US" sz="1500" dirty="0" smtClean="0">
                          <a:effectLst/>
                          <a:latin typeface="+mn-lt"/>
                        </a:rPr>
                        <a:t>Tier II handbook</a:t>
                      </a:r>
                    </a:p>
                    <a:p>
                      <a:pPr marL="342900" marR="0" lvl="0" indent="-342900" algn="l">
                        <a:spcBef>
                          <a:spcPts val="0"/>
                        </a:spcBef>
                        <a:spcAft>
                          <a:spcPts val="0"/>
                        </a:spcAft>
                        <a:buFont typeface="Symbol"/>
                        <a:buChar char=""/>
                      </a:pPr>
                      <a:r>
                        <a:rPr lang="en-US" sz="1500" dirty="0" smtClean="0">
                          <a:effectLst/>
                          <a:latin typeface="+mn-lt"/>
                        </a:rPr>
                        <a:t>Fidelity tools</a:t>
                      </a:r>
                    </a:p>
                    <a:p>
                      <a:pPr marL="342900" marR="0" lvl="0" indent="-342900" algn="l">
                        <a:spcBef>
                          <a:spcPts val="0"/>
                        </a:spcBef>
                        <a:spcAft>
                          <a:spcPts val="0"/>
                        </a:spcAft>
                        <a:buFont typeface="Symbol"/>
                        <a:buChar char=""/>
                      </a:pPr>
                      <a:r>
                        <a:rPr lang="en-US" sz="1500" dirty="0" smtClean="0">
                          <a:effectLst/>
                          <a:latin typeface="+mn-lt"/>
                        </a:rPr>
                        <a:t>School Policy</a:t>
                      </a:r>
                    </a:p>
                    <a:p>
                      <a:pPr marL="342900" marR="0" lvl="0" indent="-342900" algn="l">
                        <a:spcBef>
                          <a:spcPts val="0"/>
                        </a:spcBef>
                        <a:spcAft>
                          <a:spcPts val="0"/>
                        </a:spcAft>
                        <a:buFont typeface="Symbol"/>
                        <a:buChar char=""/>
                      </a:pPr>
                      <a:r>
                        <a:rPr lang="en-US" sz="1500" dirty="0" smtClean="0">
                          <a:effectLst/>
                          <a:latin typeface="+mn-lt"/>
                        </a:rPr>
                        <a:t>Student outcomes</a:t>
                      </a:r>
                    </a:p>
                    <a:p>
                      <a:pPr marL="342900" marR="0" lvl="0" indent="-342900" algn="l">
                        <a:spcBef>
                          <a:spcPts val="0"/>
                        </a:spcBef>
                        <a:spcAft>
                          <a:spcPts val="0"/>
                        </a:spcAft>
                        <a:buFont typeface="Symbol"/>
                        <a:buChar char=""/>
                      </a:pPr>
                      <a:r>
                        <a:rPr lang="en-US" sz="1500" dirty="0" smtClean="0">
                          <a:effectLst/>
                          <a:latin typeface="+mn-lt"/>
                        </a:rPr>
                        <a:t>District Reports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5270" marR="0" indent="-228600" algn="l">
                        <a:spcBef>
                          <a:spcPts val="0"/>
                        </a:spcBef>
                        <a:spcAft>
                          <a:spcPts val="1200"/>
                        </a:spcAft>
                      </a:pPr>
                      <a:r>
                        <a:rPr lang="en-US" sz="1500" dirty="0" smtClean="0">
                          <a:effectLst/>
                          <a:latin typeface="+mn-lt"/>
                          <a:ea typeface="Calibri"/>
                          <a:cs typeface="Times New Roman"/>
                        </a:rPr>
                        <a:t>0 = No data-based evaluation takes place </a:t>
                      </a:r>
                    </a:p>
                    <a:p>
                      <a:pPr marL="255270" marR="0" indent="-228600" algn="l">
                        <a:spcBef>
                          <a:spcPts val="0"/>
                        </a:spcBef>
                        <a:spcAft>
                          <a:spcPts val="1200"/>
                        </a:spcAft>
                      </a:pPr>
                      <a:r>
                        <a:rPr lang="en-US" sz="1500" dirty="0" smtClean="0">
                          <a:effectLst/>
                          <a:latin typeface="+mn-lt"/>
                          <a:ea typeface="Calibri"/>
                          <a:cs typeface="Times New Roman"/>
                        </a:rPr>
                        <a:t>1 = Evaluation conducted, outcomes not used to shape the Tier II process</a:t>
                      </a:r>
                    </a:p>
                    <a:p>
                      <a:pPr marL="255270" marR="0" indent="-228600" algn="l">
                        <a:spcBef>
                          <a:spcPts val="0"/>
                        </a:spcBef>
                        <a:spcAft>
                          <a:spcPts val="1200"/>
                        </a:spcAft>
                      </a:pPr>
                      <a:r>
                        <a:rPr lang="en-US" sz="1500" dirty="0" smtClean="0">
                          <a:effectLst/>
                          <a:latin typeface="+mn-lt"/>
                          <a:ea typeface="Calibri"/>
                          <a:cs typeface="Times New Roman"/>
                        </a:rPr>
                        <a:t>2 = Evaluation conducted at least annually, and outcomes shared with staff and district leadership, clear alterations in process proposed based on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7" name="Rectangle 6"/>
          <p:cNvSpPr/>
          <p:nvPr/>
        </p:nvSpPr>
        <p:spPr>
          <a:xfrm>
            <a:off x="1296061" y="5106837"/>
            <a:ext cx="4604407" cy="13037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entury Gothic"/>
                <a:ea typeface="+mn-ea"/>
                <a:cs typeface="+mn-cs"/>
              </a:rPr>
              <a:t>Main Idea: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Any strategy or procedure needs </a:t>
            </a:r>
            <a:r>
              <a:rPr kumimoji="0" lang="en-US" sz="1600" b="0" i="0" u="none" strike="noStrike" kern="1200" cap="none" spc="0" normalizeH="0" baseline="0" noProof="0" dirty="0" smtClean="0">
                <a:ln>
                  <a:noFill/>
                </a:ln>
                <a:solidFill>
                  <a:prstClr val="black"/>
                </a:solidFill>
                <a:effectLst/>
                <a:uLnTx/>
                <a:uFillTx/>
                <a:latin typeface="Century Gothic"/>
                <a:ea typeface="+mn-ea"/>
                <a:cs typeface="+mn-cs"/>
              </a:rPr>
              <a:t>to be reviewed at least annually and revised to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remain current and </a:t>
            </a:r>
            <a:r>
              <a:rPr kumimoji="0" lang="en-US" sz="1600" b="0" i="0" u="none" strike="noStrike" kern="1200" cap="none" spc="0" normalizeH="0" baseline="0" noProof="0" dirty="0" smtClean="0">
                <a:ln>
                  <a:noFill/>
                </a:ln>
                <a:solidFill>
                  <a:prstClr val="black"/>
                </a:solidFill>
                <a:effectLst/>
                <a:uLnTx/>
                <a:uFillTx/>
                <a:latin typeface="Century Gothic"/>
                <a:ea typeface="+mn-ea"/>
                <a:cs typeface="+mn-cs"/>
              </a:rPr>
              <a:t>match changes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in the </a:t>
            </a:r>
            <a:r>
              <a:rPr kumimoji="0" lang="en-US" sz="1600" b="0" i="0" u="none" strike="noStrike" kern="1200" cap="none" spc="0" normalizeH="0" baseline="0" noProof="0" dirty="0" smtClean="0">
                <a:ln>
                  <a:noFill/>
                </a:ln>
                <a:solidFill>
                  <a:prstClr val="black"/>
                </a:solidFill>
                <a:effectLst/>
                <a:uLnTx/>
                <a:uFillTx/>
                <a:latin typeface="Century Gothic"/>
                <a:ea typeface="+mn-ea"/>
                <a:cs typeface="+mn-cs"/>
              </a:rPr>
              <a:t>school.</a:t>
            </a: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8" name="TextBox 7"/>
          <p:cNvSpPr txBox="1"/>
          <p:nvPr/>
        </p:nvSpPr>
        <p:spPr>
          <a:xfrm>
            <a:off x="8453888" y="103517"/>
            <a:ext cx="3648974" cy="338554"/>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solidFill>
                    <a:srgbClr val="5B9BD5">
                      <a:lumMod val="20000"/>
                      <a:lumOff val="80000"/>
                    </a:srgbClr>
                  </a:solidFill>
                </a:ln>
                <a:solidFill>
                  <a:srgbClr val="44546A"/>
                </a:solidFill>
                <a:effectLst/>
                <a:uLnTx/>
                <a:uFillTx/>
                <a:latin typeface="Century Gothic"/>
                <a:ea typeface="+mn-ea"/>
                <a:cs typeface="+mn-cs"/>
              </a:rPr>
              <a:t>Subscale: Evaluation</a:t>
            </a:r>
          </a:p>
        </p:txBody>
      </p:sp>
    </p:spTree>
    <p:extLst>
      <p:ext uri="{BB962C8B-B14F-4D97-AF65-F5344CB8AC3E}">
        <p14:creationId xmlns:p14="http://schemas.microsoft.com/office/powerpoint/2010/main" val="412946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128" y="1225296"/>
            <a:ext cx="9732598" cy="3520440"/>
          </a:xfrm>
        </p:spPr>
        <p:txBody>
          <a:bodyPr>
            <a:normAutofit/>
          </a:bodyPr>
          <a:lstStyle/>
          <a:p>
            <a:r>
              <a:rPr lang="en-US" sz="6600" dirty="0" smtClean="0"/>
              <a:t>Tier 3 – Individual Systems</a:t>
            </a:r>
            <a:endParaRPr lang="en-US" sz="6600" dirty="0"/>
          </a:p>
        </p:txBody>
      </p:sp>
      <p:sp>
        <p:nvSpPr>
          <p:cNvPr id="3" name="Text Placeholder 2"/>
          <p:cNvSpPr>
            <a:spLocks noGrp="1"/>
          </p:cNvSpPr>
          <p:nvPr>
            <p:ph type="body" idx="1"/>
          </p:nvPr>
        </p:nvSpPr>
        <p:spPr/>
        <p:txBody>
          <a:bodyPr/>
          <a:lstStyle/>
          <a:p>
            <a:endParaRPr lang="en-US"/>
          </a:p>
        </p:txBody>
      </p:sp>
      <p:sp>
        <p:nvSpPr>
          <p:cNvPr id="5" name="Isosceles Triangle 4"/>
          <p:cNvSpPr/>
          <p:nvPr/>
        </p:nvSpPr>
        <p:spPr>
          <a:xfrm>
            <a:off x="9594937" y="4910203"/>
            <a:ext cx="1916482" cy="194779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10020822" y="4910204"/>
            <a:ext cx="1064712" cy="1039660"/>
          </a:xfrm>
          <a:prstGeom prst="triangle">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10277605" y="4910203"/>
            <a:ext cx="569935" cy="563671"/>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7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Implementation of Behavioral Supports in the IEP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979696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031" y="292100"/>
            <a:ext cx="6451600" cy="6565900"/>
          </a:xfrm>
          <a:prstGeom prst="rect">
            <a:avLst/>
          </a:prstGeom>
        </p:spPr>
      </p:pic>
      <p:sp>
        <p:nvSpPr>
          <p:cNvPr id="2" name="Title 1"/>
          <p:cNvSpPr>
            <a:spLocks noGrp="1"/>
          </p:cNvSpPr>
          <p:nvPr>
            <p:ph type="title"/>
          </p:nvPr>
        </p:nvSpPr>
        <p:spPr>
          <a:xfrm>
            <a:off x="450938" y="484632"/>
            <a:ext cx="4772416" cy="3348332"/>
          </a:xfrm>
        </p:spPr>
        <p:txBody>
          <a:bodyPr>
            <a:normAutofit/>
          </a:bodyPr>
          <a:lstStyle/>
          <a:p>
            <a:r>
              <a:rPr lang="en-US" dirty="0"/>
              <a:t>Any conversations started in your districts?</a:t>
            </a:r>
          </a:p>
        </p:txBody>
      </p:sp>
      <p:pic>
        <p:nvPicPr>
          <p:cNvPr id="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11784" y="3958225"/>
            <a:ext cx="2317471" cy="2439444"/>
          </a:xfrm>
          <a:prstGeom prst="rect">
            <a:avLst/>
          </a:prstGeom>
        </p:spPr>
      </p:pic>
    </p:spTree>
    <p:extLst>
      <p:ext uri="{BB962C8B-B14F-4D97-AF65-F5344CB8AC3E}">
        <p14:creationId xmlns:p14="http://schemas.microsoft.com/office/powerpoint/2010/main" val="15600224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93062" y="1225539"/>
            <a:ext cx="3407080" cy="4398647"/>
          </a:xfrm>
        </p:spPr>
        <p:txBody>
          <a:bodyPr>
            <a:normAutofit/>
          </a:bodyPr>
          <a:lstStyle/>
          <a:p>
            <a:r>
              <a:rPr lang="en-US" dirty="0" smtClean="0"/>
              <a:t>IEP Rubric for Behavior</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046" y="780021"/>
            <a:ext cx="8154443" cy="5800699"/>
          </a:xfrm>
          <a:prstGeom prst="rect">
            <a:avLst/>
          </a:prstGeom>
          <a:solidFill>
            <a:srgbClr val="000000">
              <a:shade val="95000"/>
            </a:srgbClr>
          </a:solidFill>
          <a:ln w="1905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2361543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Tier 3: Prevent Teach Reinforce (PTR) Building Capacity</a:t>
            </a:r>
            <a:endParaRPr lang="en-US" dirty="0"/>
          </a:p>
        </p:txBody>
      </p:sp>
      <p:sp>
        <p:nvSpPr>
          <p:cNvPr id="5" name="Content Placeholder 4"/>
          <p:cNvSpPr>
            <a:spLocks noGrp="1"/>
          </p:cNvSpPr>
          <p:nvPr>
            <p:ph idx="1"/>
          </p:nvPr>
        </p:nvSpPr>
        <p:spPr>
          <a:xfrm>
            <a:off x="1069848" y="2343110"/>
            <a:ext cx="10058400" cy="4375645"/>
          </a:xfrm>
        </p:spPr>
        <p:txBody>
          <a:bodyPr>
            <a:normAutofit/>
          </a:bodyPr>
          <a:lstStyle/>
          <a:p>
            <a:r>
              <a:rPr lang="en-US" sz="2400" dirty="0" smtClean="0"/>
              <a:t>At present, there are 7 trained Master Facilitators: capacity to train/coach new PTR facilitators in their district</a:t>
            </a:r>
            <a:br>
              <a:rPr lang="en-US" sz="2400" dirty="0" smtClean="0"/>
            </a:br>
            <a:endParaRPr lang="en-US" sz="2400" dirty="0" smtClean="0"/>
          </a:p>
          <a:p>
            <a:r>
              <a:rPr lang="en-US" sz="2400" dirty="0" smtClean="0"/>
              <a:t>Next steps:</a:t>
            </a:r>
          </a:p>
          <a:p>
            <a:pPr lvl="1"/>
            <a:r>
              <a:rPr lang="en-US" sz="2400" dirty="0" smtClean="0"/>
              <a:t>Continued PD for districts in PTR from Dr. </a:t>
            </a:r>
            <a:r>
              <a:rPr lang="en-US" sz="2400" dirty="0" err="1" smtClean="0"/>
              <a:t>Iovannone</a:t>
            </a:r>
            <a:endParaRPr lang="en-US" sz="2400" dirty="0" smtClean="0"/>
          </a:p>
          <a:p>
            <a:pPr lvl="1"/>
            <a:r>
              <a:rPr lang="en-US" sz="2400" dirty="0" smtClean="0"/>
              <a:t>Continued training of new facilitators and Master Facilitators (2017-2018)</a:t>
            </a:r>
          </a:p>
          <a:p>
            <a:pPr lvl="1"/>
            <a:r>
              <a:rPr lang="en-US" sz="2400" dirty="0" smtClean="0"/>
              <a:t>Tier 3 Systems and Redesign Support</a:t>
            </a:r>
            <a:br>
              <a:rPr lang="en-US" sz="2400" dirty="0" smtClean="0"/>
            </a:br>
            <a:endParaRPr lang="en-US" sz="2400" dirty="0" smtClean="0"/>
          </a:p>
          <a:p>
            <a:endParaRPr lang="en-US" sz="2400" dirty="0" smtClean="0"/>
          </a:p>
          <a:p>
            <a:endParaRPr lang="en-US" sz="2400"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65509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8992" y="1950494"/>
            <a:ext cx="9144000" cy="2387600"/>
          </a:xfrm>
        </p:spPr>
        <p:txBody>
          <a:bodyPr>
            <a:normAutofit fontScale="90000"/>
          </a:bodyPr>
          <a:lstStyle/>
          <a:p>
            <a:r>
              <a:rPr lang="en-US" dirty="0" smtClean="0"/>
              <a:t>DE-PBS </a:t>
            </a:r>
            <a:br>
              <a:rPr lang="en-US" dirty="0" smtClean="0"/>
            </a:br>
            <a:r>
              <a:rPr lang="en-US" dirty="0" smtClean="0"/>
              <a:t>Key Feature </a:t>
            </a:r>
            <a:br>
              <a:rPr lang="en-US" dirty="0" smtClean="0"/>
            </a:br>
            <a:r>
              <a:rPr lang="en-US" dirty="0" smtClean="0"/>
              <a:t>Update</a:t>
            </a:r>
            <a:br>
              <a:rPr lang="en-US" dirty="0" smtClean="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856" y="254000"/>
            <a:ext cx="5301343" cy="6184900"/>
          </a:xfrm>
          <a:prstGeom prst="rect">
            <a:avLst/>
          </a:prstGeom>
        </p:spPr>
      </p:pic>
    </p:spTree>
    <p:extLst>
      <p:ext uri="{BB962C8B-B14F-4D97-AF65-F5344CB8AC3E}">
        <p14:creationId xmlns:p14="http://schemas.microsoft.com/office/powerpoint/2010/main" val="41495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Trained Master Facilitators by District</a:t>
            </a:r>
            <a:endParaRPr lang="en-US" dirty="0"/>
          </a:p>
        </p:txBody>
      </p:sp>
      <p:pic>
        <p:nvPicPr>
          <p:cNvPr id="5" name="Content Placeholder 4"/>
          <p:cNvPicPr>
            <a:picLocks noGrp="1" noChangeAspect="1"/>
          </p:cNvPicPr>
          <p:nvPr>
            <p:ph idx="1"/>
          </p:nvPr>
        </p:nvPicPr>
        <p:blipFill>
          <a:blip r:embed="rId3"/>
          <a:stretch>
            <a:fillRect/>
          </a:stretch>
        </p:blipFill>
        <p:spPr>
          <a:xfrm>
            <a:off x="1770783" y="2411623"/>
            <a:ext cx="8794382" cy="3363535"/>
          </a:xfrm>
          <a:prstGeom prst="rect">
            <a:avLst/>
          </a:prstGeom>
        </p:spPr>
      </p:pic>
      <p:sp>
        <p:nvSpPr>
          <p:cNvPr id="4" name="Slide Number Placeholder 3"/>
          <p:cNvSpPr>
            <a:spLocks noGrp="1"/>
          </p:cNvSpPr>
          <p:nvPr>
            <p:ph type="sldNum" sz="quarter" idx="12"/>
          </p:nvPr>
        </p:nvSpPr>
        <p:spPr/>
        <p:txBody>
          <a:bodyPr/>
          <a:lstStyle/>
          <a:p>
            <a:fld id="{5AE12FEC-6C53-4F9E-85D1-9F3E209E3FCB}" type="slidenum">
              <a:rPr lang="en-US" smtClean="0"/>
              <a:t>80</a:t>
            </a:fld>
            <a:endParaRPr lang="en-US"/>
          </a:p>
        </p:txBody>
      </p:sp>
    </p:spTree>
    <p:extLst>
      <p:ext uri="{BB962C8B-B14F-4D97-AF65-F5344CB8AC3E}">
        <p14:creationId xmlns:p14="http://schemas.microsoft.com/office/powerpoint/2010/main" val="28246283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Schoology:</a:t>
            </a:r>
            <a:br>
              <a:rPr lang="en-US" dirty="0" smtClean="0"/>
            </a:br>
            <a:r>
              <a:rPr lang="en-US" dirty="0" smtClean="0"/>
              <a:t>Coaches Page </a:t>
            </a:r>
            <a:endParaRPr lang="en-US" dirty="0"/>
          </a:p>
        </p:txBody>
      </p:sp>
      <p:sp>
        <p:nvSpPr>
          <p:cNvPr id="6" name="Text Placeholder 5"/>
          <p:cNvSpPr>
            <a:spLocks noGrp="1"/>
          </p:cNvSpPr>
          <p:nvPr>
            <p:ph type="body" idx="1"/>
          </p:nvPr>
        </p:nvSpPr>
        <p:spPr/>
        <p:txBody>
          <a:bodyPr>
            <a:normAutofit/>
          </a:bodyPr>
          <a:lstStyle/>
          <a:p>
            <a:r>
              <a:rPr lang="en-US" sz="2800" dirty="0" smtClean="0"/>
              <a:t>Brainstorm</a:t>
            </a:r>
            <a:endParaRPr lang="en-US" sz="2800" dirty="0"/>
          </a:p>
        </p:txBody>
      </p:sp>
    </p:spTree>
    <p:extLst>
      <p:ext uri="{BB962C8B-B14F-4D97-AF65-F5344CB8AC3E}">
        <p14:creationId xmlns:p14="http://schemas.microsoft.com/office/powerpoint/2010/main" val="36785625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Looking Forward</a:t>
            </a:r>
            <a:endParaRPr lang="en-US" dirty="0"/>
          </a:p>
        </p:txBody>
      </p:sp>
      <p:sp>
        <p:nvSpPr>
          <p:cNvPr id="2" name="Text Placeholder 1"/>
          <p:cNvSpPr>
            <a:spLocks noGrp="1"/>
          </p:cNvSpPr>
          <p:nvPr>
            <p:ph type="body" idx="1"/>
          </p:nvPr>
        </p:nvSpPr>
        <p:spPr/>
        <p:txBody>
          <a:bodyPr/>
          <a:lstStyle/>
          <a:p>
            <a:endParaRPr lang="en-US"/>
          </a:p>
        </p:txBody>
      </p:sp>
      <p:sp>
        <p:nvSpPr>
          <p:cNvPr id="4" name="Right Arrow 3"/>
          <p:cNvSpPr/>
          <p:nvPr/>
        </p:nvSpPr>
        <p:spPr>
          <a:xfrm>
            <a:off x="2129426" y="5020056"/>
            <a:ext cx="2292263" cy="1180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463430" y="5022144"/>
            <a:ext cx="2292263" cy="1180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8935220" y="5024232"/>
            <a:ext cx="2292263" cy="1180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6602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Reminders </a:t>
            </a:r>
            <a:br>
              <a:rPr lang="en-US" dirty="0" smtClean="0"/>
            </a:br>
            <a:r>
              <a:rPr lang="en-US" dirty="0" smtClean="0"/>
              <a:t>Thinking Ahead</a:t>
            </a:r>
            <a:endParaRPr lang="en-US" dirty="0"/>
          </a:p>
        </p:txBody>
      </p:sp>
      <p:sp>
        <p:nvSpPr>
          <p:cNvPr id="3" name="Content Placeholder 2"/>
          <p:cNvSpPr>
            <a:spLocks noGrp="1"/>
          </p:cNvSpPr>
          <p:nvPr>
            <p:ph idx="1"/>
          </p:nvPr>
        </p:nvSpPr>
        <p:spPr>
          <a:xfrm>
            <a:off x="1069848" y="2455100"/>
            <a:ext cx="10058400" cy="3717099"/>
          </a:xfrm>
        </p:spPr>
        <p:txBody>
          <a:bodyPr>
            <a:normAutofit/>
          </a:bodyPr>
          <a:lstStyle/>
          <a:p>
            <a:r>
              <a:rPr lang="en-US" sz="2800" dirty="0" smtClean="0"/>
              <a:t>Planning for summer team time</a:t>
            </a:r>
          </a:p>
          <a:p>
            <a:r>
              <a:rPr lang="en-US" sz="2800" dirty="0" smtClean="0"/>
              <a:t>Discussing team </a:t>
            </a:r>
            <a:r>
              <a:rPr lang="en-US" sz="2800" dirty="0"/>
              <a:t>leader transitions as needed</a:t>
            </a:r>
          </a:p>
          <a:p>
            <a:r>
              <a:rPr lang="en-US" sz="2800" dirty="0" smtClean="0"/>
              <a:t>Discussing team membership transitions as needed</a:t>
            </a:r>
            <a:endParaRPr lang="en-US" sz="2800" dirty="0"/>
          </a:p>
        </p:txBody>
      </p:sp>
    </p:spTree>
    <p:extLst>
      <p:ext uri="{BB962C8B-B14F-4D97-AF65-F5344CB8AC3E}">
        <p14:creationId xmlns:p14="http://schemas.microsoft.com/office/powerpoint/2010/main" val="32634308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2017-2018 Cadre Planning</a:t>
            </a:r>
            <a:endParaRPr lang="en-US" dirty="0"/>
          </a:p>
        </p:txBody>
      </p:sp>
      <p:sp>
        <p:nvSpPr>
          <p:cNvPr id="5" name="Content Placeholder 4"/>
          <p:cNvSpPr>
            <a:spLocks noGrp="1"/>
          </p:cNvSpPr>
          <p:nvPr>
            <p:ph idx="1"/>
          </p:nvPr>
        </p:nvSpPr>
        <p:spPr>
          <a:xfrm>
            <a:off x="1069848" y="2121408"/>
            <a:ext cx="10058400" cy="4329496"/>
          </a:xfrm>
        </p:spPr>
        <p:txBody>
          <a:bodyPr>
            <a:noAutofit/>
          </a:bodyPr>
          <a:lstStyle/>
          <a:p>
            <a:r>
              <a:rPr lang="en-US" sz="2400" dirty="0"/>
              <a:t>Are you happy with current timing?</a:t>
            </a:r>
          </a:p>
          <a:p>
            <a:pPr lvl="1"/>
            <a:r>
              <a:rPr lang="en-US" sz="2400" dirty="0"/>
              <a:t>3 Meetings</a:t>
            </a:r>
          </a:p>
          <a:p>
            <a:pPr lvl="1"/>
            <a:r>
              <a:rPr lang="en-US" sz="2400" dirty="0"/>
              <a:t>1/2 day sessions</a:t>
            </a:r>
          </a:p>
          <a:p>
            <a:pPr lvl="1"/>
            <a:r>
              <a:rPr lang="en-US" sz="2400" dirty="0"/>
              <a:t>Fall/Winter/Spring</a:t>
            </a:r>
          </a:p>
          <a:p>
            <a:r>
              <a:rPr lang="en-US" sz="2400" dirty="0"/>
              <a:t>Are you happy with current structure? </a:t>
            </a:r>
          </a:p>
          <a:p>
            <a:pPr lvl="1"/>
            <a:r>
              <a:rPr lang="en-US" sz="2400" dirty="0"/>
              <a:t>Updates (Data &amp; PD)</a:t>
            </a:r>
          </a:p>
          <a:p>
            <a:pPr lvl="1"/>
            <a:r>
              <a:rPr lang="en-US" sz="2400" dirty="0"/>
              <a:t>Items for review &amp; feedback</a:t>
            </a:r>
          </a:p>
          <a:p>
            <a:pPr lvl="1"/>
            <a:r>
              <a:rPr lang="en-US" sz="2400" dirty="0"/>
              <a:t>New ideas/tools to </a:t>
            </a:r>
            <a:r>
              <a:rPr lang="en-US" sz="2400" dirty="0" smtClean="0"/>
              <a:t>share</a:t>
            </a:r>
          </a:p>
          <a:p>
            <a:pPr lvl="1"/>
            <a:endParaRPr lang="en-US" sz="2400" dirty="0"/>
          </a:p>
          <a:p>
            <a:pPr marL="0" indent="0" algn="ctr">
              <a:buNone/>
            </a:pPr>
            <a:r>
              <a:rPr lang="en-US" sz="2800" b="1" dirty="0"/>
              <a:t>What topics would you like to see?</a:t>
            </a:r>
          </a:p>
        </p:txBody>
      </p:sp>
    </p:spTree>
    <p:extLst>
      <p:ext uri="{BB962C8B-B14F-4D97-AF65-F5344CB8AC3E}">
        <p14:creationId xmlns:p14="http://schemas.microsoft.com/office/powerpoint/2010/main" val="42731545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 </a:t>
            </a:r>
            <a:endParaRPr lang="en-US" dirty="0"/>
          </a:p>
        </p:txBody>
      </p:sp>
      <p:sp>
        <p:nvSpPr>
          <p:cNvPr id="6" name="Subtitle 5"/>
          <p:cNvSpPr>
            <a:spLocks noGrp="1"/>
          </p:cNvSpPr>
          <p:nvPr>
            <p:ph type="subTitle" idx="1"/>
          </p:nvPr>
        </p:nvSpPr>
        <p:spPr/>
        <p:txBody>
          <a:bodyPr>
            <a:normAutofit/>
          </a:bodyPr>
          <a:lstStyle/>
          <a:p>
            <a:r>
              <a:rPr lang="en-US" sz="2400" dirty="0"/>
              <a:t>Please complete your evaluations.  </a:t>
            </a:r>
          </a:p>
        </p:txBody>
      </p:sp>
      <p:pic>
        <p:nvPicPr>
          <p:cNvPr id="8194" name="Picture 2" descr="C:\Users\hearn\AppData\Local\Microsoft\Windows\Temporary Internet Files\Content.IE5\DQ39K9K8\thank-yo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137" y="1811200"/>
            <a:ext cx="5991000" cy="219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267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3600" dirty="0" smtClean="0">
                <a:latin typeface="Georgia" panose="02040502050405020303" pitchFamily="18" charset="0"/>
              </a:rPr>
              <a:t>2016 </a:t>
            </a:r>
            <a:r>
              <a:rPr lang="en-US" sz="3600" dirty="0">
                <a:latin typeface="Georgia" panose="02040502050405020303" pitchFamily="18" charset="0"/>
              </a:rPr>
              <a:t>-17 DE-PBS Key Feature Evaluation Update</a:t>
            </a:r>
          </a:p>
        </p:txBody>
      </p:sp>
      <p:sp>
        <p:nvSpPr>
          <p:cNvPr id="3" name="Content Placeholder 2"/>
          <p:cNvSpPr>
            <a:spLocks noGrp="1"/>
          </p:cNvSpPr>
          <p:nvPr>
            <p:ph idx="1"/>
          </p:nvPr>
        </p:nvSpPr>
        <p:spPr>
          <a:xfrm>
            <a:off x="838200" y="1690687"/>
            <a:ext cx="10515600" cy="4698237"/>
          </a:xfrm>
        </p:spPr>
        <p:txBody>
          <a:bodyPr/>
          <a:lstStyle/>
          <a:p>
            <a:r>
              <a:rPr lang="en-US" dirty="0"/>
              <a:t>11 Key Feature Evaluations completed to date</a:t>
            </a:r>
          </a:p>
          <a:p>
            <a:r>
              <a:rPr lang="en-US" dirty="0"/>
              <a:t>6 School Districts Represented</a:t>
            </a:r>
          </a:p>
          <a:p>
            <a:pPr lvl="1"/>
            <a:r>
              <a:rPr lang="en-US" sz="2000" dirty="0">
                <a:highlight>
                  <a:srgbClr val="00FF00"/>
                </a:highlight>
              </a:rPr>
              <a:t>Brandywine (2) </a:t>
            </a:r>
            <a:r>
              <a:rPr lang="en-US" sz="2000" dirty="0">
                <a:highlight>
                  <a:srgbClr val="FFFF00"/>
                </a:highlight>
              </a:rPr>
              <a:t>Christina (3)</a:t>
            </a:r>
            <a:r>
              <a:rPr lang="en-US" sz="2000" dirty="0"/>
              <a:t> </a:t>
            </a:r>
            <a:r>
              <a:rPr lang="en-US" sz="2000" dirty="0">
                <a:highlight>
                  <a:srgbClr val="00FFFF"/>
                </a:highlight>
              </a:rPr>
              <a:t>Charter (1) </a:t>
            </a:r>
            <a:r>
              <a:rPr lang="en-US" sz="2000" dirty="0">
                <a:highlight>
                  <a:srgbClr val="FF00FF"/>
                </a:highlight>
              </a:rPr>
              <a:t>Colonial (1) </a:t>
            </a:r>
            <a:r>
              <a:rPr lang="en-US" sz="2000" dirty="0">
                <a:highlight>
                  <a:srgbClr val="00FF00"/>
                </a:highlight>
              </a:rPr>
              <a:t>Milford (2) </a:t>
            </a:r>
            <a:r>
              <a:rPr lang="en-US" sz="2000" dirty="0">
                <a:highlight>
                  <a:srgbClr val="FFFF00"/>
                </a:highlight>
              </a:rPr>
              <a:t>Red Clay (1) </a:t>
            </a:r>
            <a:r>
              <a:rPr lang="en-US" sz="2000" dirty="0">
                <a:highlight>
                  <a:srgbClr val="00FFFF"/>
                </a:highlight>
              </a:rPr>
              <a:t>Woodbridge (1)</a:t>
            </a:r>
          </a:p>
          <a:p>
            <a:pPr lvl="1"/>
            <a:endParaRPr lang="en-US" sz="2000" dirty="0">
              <a:highlight>
                <a:srgbClr val="00FFFF"/>
              </a:highlight>
            </a:endParaRPr>
          </a:p>
          <a:p>
            <a:pPr marL="3657600" lvl="8" indent="0">
              <a:buNone/>
            </a:pPr>
            <a:r>
              <a:rPr lang="en-US" sz="2400" dirty="0"/>
              <a:t>6 Exemplary Schools!</a:t>
            </a:r>
          </a:p>
          <a:p>
            <a:pPr marL="0" indent="0">
              <a:buNone/>
            </a:pPr>
            <a:r>
              <a:rPr lang="en-US" sz="2400" dirty="0"/>
              <a:t>*</a:t>
            </a:r>
            <a:r>
              <a:rPr lang="en-US" sz="2200" dirty="0"/>
              <a:t>Forwood Elementary	</a:t>
            </a:r>
            <a:r>
              <a:rPr lang="en-US" sz="2400" dirty="0"/>
              <a:t>			* Phyllis      *</a:t>
            </a:r>
            <a:r>
              <a:rPr lang="en-US" sz="2200" dirty="0"/>
              <a:t>Phyllis Wheatley Elementary</a:t>
            </a:r>
          </a:p>
          <a:p>
            <a:pPr marL="0" indent="0">
              <a:buNone/>
            </a:pPr>
            <a:r>
              <a:rPr lang="en-US" sz="2200" dirty="0"/>
              <a:t>*Lancashire Elementary				* *</a:t>
            </a:r>
            <a:r>
              <a:rPr lang="en-US" sz="2200" dirty="0" err="1"/>
              <a:t>Shue</a:t>
            </a:r>
            <a:r>
              <a:rPr lang="en-US" sz="2200" dirty="0"/>
              <a:t>-       *</a:t>
            </a:r>
            <a:r>
              <a:rPr lang="en-US" sz="2200" dirty="0" err="1"/>
              <a:t>Shue</a:t>
            </a:r>
            <a:r>
              <a:rPr lang="en-US" sz="2200" dirty="0"/>
              <a:t>-Medill Middle</a:t>
            </a:r>
          </a:p>
          <a:p>
            <a:pPr marL="0" indent="0">
              <a:buNone/>
            </a:pPr>
            <a:r>
              <a:rPr lang="en-US" sz="2200" dirty="0"/>
              <a:t>*Cooke Elementary					*      *West Park Elementary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355" y="3788229"/>
            <a:ext cx="3835731" cy="260069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692" y="5088576"/>
            <a:ext cx="2213697" cy="179911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6611" y="5058888"/>
            <a:ext cx="2213697" cy="1799112"/>
          </a:xfrm>
          <a:prstGeom prst="rect">
            <a:avLst/>
          </a:prstGeom>
        </p:spPr>
      </p:pic>
    </p:spTree>
    <p:extLst>
      <p:ext uri="{BB962C8B-B14F-4D97-AF65-F5344CB8AC3E}">
        <p14:creationId xmlns:p14="http://schemas.microsoft.com/office/powerpoint/2010/main" val="15519559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1_Office Theme">
  <a:themeElements>
    <a:clrScheme name="DE Priorities">
      <a:dk1>
        <a:sysClr val="windowText" lastClr="000000"/>
      </a:dk1>
      <a:lt1>
        <a:sysClr val="window" lastClr="FFFFFF"/>
      </a:lt1>
      <a:dk2>
        <a:srgbClr val="1F497D"/>
      </a:dk2>
      <a:lt2>
        <a:srgbClr val="EEECE1"/>
      </a:lt2>
      <a:accent1>
        <a:srgbClr val="316A9A"/>
      </a:accent1>
      <a:accent2>
        <a:srgbClr val="4E8E94"/>
      </a:accent2>
      <a:accent3>
        <a:srgbClr val="C17E2A"/>
      </a:accent3>
      <a:accent4>
        <a:srgbClr val="4F3858"/>
      </a:accent4>
      <a:accent5>
        <a:srgbClr val="617E48"/>
      </a:accent5>
      <a:accent6>
        <a:srgbClr val="93353F"/>
      </a:accent6>
      <a:hlink>
        <a:srgbClr val="316A9A"/>
      </a:hlink>
      <a:folHlink>
        <a:srgbClr val="4F385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C6AE0645-98FF-411B-B0E9-59ABD78A0C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S10346054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xmlns="" name="Presentation level design" id="{00E2FDB5-77A3-416C-8232-A2B8AB0B9A01}" vid="{6E3E8A63-E899-4F92-AFE5-C80B3CCFC0B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TotalTime>
  <Words>3615</Words>
  <Application>Microsoft Office PowerPoint</Application>
  <PresentationFormat>Custom</PresentationFormat>
  <Paragraphs>517</Paragraphs>
  <Slides>85</Slides>
  <Notes>85</Notes>
  <HiddenSlides>0</HiddenSlides>
  <MMClips>0</MMClips>
  <ScaleCrop>false</ScaleCrop>
  <HeadingPairs>
    <vt:vector size="4" baseType="variant">
      <vt:variant>
        <vt:lpstr>Theme</vt:lpstr>
      </vt:variant>
      <vt:variant>
        <vt:i4>4</vt:i4>
      </vt:variant>
      <vt:variant>
        <vt:lpstr>Slide Titles</vt:lpstr>
      </vt:variant>
      <vt:variant>
        <vt:i4>85</vt:i4>
      </vt:variant>
    </vt:vector>
  </HeadingPairs>
  <TitlesOfParts>
    <vt:vector size="89" baseType="lpstr">
      <vt:lpstr>1_Office Theme</vt:lpstr>
      <vt:lpstr>Wood Type</vt:lpstr>
      <vt:lpstr>Office Theme</vt:lpstr>
      <vt:lpstr>TS103460540</vt:lpstr>
      <vt:lpstr>DE-PBS Cadre Meeting</vt:lpstr>
      <vt:lpstr>Congratulations &amp; Thank you,  Melanie!</vt:lpstr>
      <vt:lpstr>Professional Development</vt:lpstr>
      <vt:lpstr>School Climate Data Workshop 5/11/17</vt:lpstr>
      <vt:lpstr>SWPBS Team Training 6/28/17</vt:lpstr>
      <vt:lpstr>Housekeeping reminder- Substitute Reimbursement</vt:lpstr>
      <vt:lpstr>Data Reminders:  DDRT &amp; DASNPBS</vt:lpstr>
      <vt:lpstr>DE-PBS  Key Feature  Update </vt:lpstr>
      <vt:lpstr>2016 -17 DE-PBS Key Feature Evaluation Update</vt:lpstr>
      <vt:lpstr>Phase Recognition &amp; KFE</vt:lpstr>
      <vt:lpstr>KFE Action Plan Guide</vt:lpstr>
      <vt:lpstr>Phase Recognition Reminders</vt:lpstr>
      <vt:lpstr> Dates to Remember</vt:lpstr>
      <vt:lpstr>Phase 1</vt:lpstr>
      <vt:lpstr>Phase 2</vt:lpstr>
      <vt:lpstr>Phase 3</vt:lpstr>
      <vt:lpstr>Phase 4</vt:lpstr>
      <vt:lpstr>From the field…</vt:lpstr>
      <vt:lpstr>PowerPoint Presentation</vt:lpstr>
      <vt:lpstr>It’s a Conversation</vt:lpstr>
      <vt:lpstr>Significant Disproportionality</vt:lpstr>
      <vt:lpstr>Significant Disproportionality</vt:lpstr>
      <vt:lpstr>Significant Disproportionality</vt:lpstr>
      <vt:lpstr>Significant Disproportionality</vt:lpstr>
      <vt:lpstr>Tier 1 – School-wide Systems</vt:lpstr>
      <vt:lpstr>Universal  Screening</vt:lpstr>
      <vt:lpstr>Universal Screening Defined…</vt:lpstr>
      <vt:lpstr>Advantages of Screening for Behavior</vt:lpstr>
      <vt:lpstr>School-wide Base Rate</vt:lpstr>
      <vt:lpstr>The Need to Be Plan-ful</vt:lpstr>
      <vt:lpstr>PowerPoint Presentation</vt:lpstr>
      <vt:lpstr>PowerPoint Presentation</vt:lpstr>
      <vt:lpstr>Is a school ready to do this?</vt:lpstr>
      <vt:lpstr>How do we move beyond the need? Selecting an intervention…  </vt:lpstr>
      <vt:lpstr>Types of Universal Screeners</vt:lpstr>
      <vt:lpstr>Follow-up Questions</vt:lpstr>
      <vt:lpstr>Supporting &amp; Responding to Behavior  </vt:lpstr>
      <vt:lpstr>Supporting &amp; Responding to Behavior  </vt:lpstr>
      <vt:lpstr>District Reflection </vt:lpstr>
      <vt:lpstr>PowerPoint Presentation</vt:lpstr>
      <vt:lpstr>PowerPoint Presentation</vt:lpstr>
      <vt:lpstr>PowerPoint Presentation</vt:lpstr>
      <vt:lpstr>Let’s go! pbis.org</vt:lpstr>
      <vt:lpstr>Tier 2 – Targeted Systems</vt:lpstr>
      <vt:lpstr>Tiered Fidelity Inventory – Tier 2</vt:lpstr>
      <vt:lpstr>Purpose of the PBIS  Tiered Fidelity Inventory</vt:lpstr>
      <vt:lpstr>Uses of the SWPBIS Tiered Fidelity Inventory</vt:lpstr>
      <vt:lpstr>TFI Summary Data and Reports</vt:lpstr>
      <vt:lpstr>Total score (TFI)</vt:lpstr>
      <vt:lpstr>Sub-scale report</vt:lpstr>
      <vt:lpstr>Sub-subscale report</vt:lpstr>
      <vt:lpstr>Item Report</vt:lpstr>
      <vt:lpstr>Accessing the TFI as a coach</vt:lpstr>
      <vt:lpstr>PowerPoint Presentation</vt:lpstr>
      <vt:lpstr>Finding the survey</vt:lpstr>
      <vt:lpstr>But wait! What if your survey is no longer “Open”</vt:lpstr>
      <vt:lpstr>Opening a Closed Survey</vt:lpstr>
      <vt:lpstr>Opening a Closed Survey Cont’d</vt:lpstr>
      <vt:lpstr>Accessing Your Survey</vt:lpstr>
      <vt:lpstr>Graphing Your Results</vt:lpstr>
      <vt:lpstr>Find Your School and Your Survey</vt:lpstr>
      <vt:lpstr>PowerPoint Presentation</vt:lpstr>
      <vt:lpstr>Finding Your Graph</vt:lpstr>
      <vt:lpstr>Saving Your Graph</vt:lpstr>
      <vt:lpstr>Tiered Fidelity Inventory – Tier 2</vt:lpstr>
      <vt:lpstr>2.2 Team Operating Procedures</vt:lpstr>
      <vt:lpstr>2.3 Screening</vt:lpstr>
      <vt:lpstr>2.5 Sufficient Array of Tier II Interventions</vt:lpstr>
      <vt:lpstr>Quick Check: 2.6 Tier II Critical Features</vt:lpstr>
      <vt:lpstr>2.9 Professional Development</vt:lpstr>
      <vt:lpstr>2.10 Level of Use</vt:lpstr>
      <vt:lpstr>2.11 Student Performance Data</vt:lpstr>
      <vt:lpstr>2.12 Fidelity Data</vt:lpstr>
      <vt:lpstr>2.13 Evaluation</vt:lpstr>
      <vt:lpstr>Tier 3 – Individual Systems</vt:lpstr>
      <vt:lpstr>Implementation of Behavioral Supports in the IEP</vt:lpstr>
      <vt:lpstr>Any conversations started in your districts?</vt:lpstr>
      <vt:lpstr>IEP Rubric for Behavior</vt:lpstr>
      <vt:lpstr>Tier 3: Prevent Teach Reinforce (PTR) Building Capacity</vt:lpstr>
      <vt:lpstr>Trained Master Facilitators by District</vt:lpstr>
      <vt:lpstr>Schoology: Coaches Page </vt:lpstr>
      <vt:lpstr>Looking Forward</vt:lpstr>
      <vt:lpstr>Coaching Reminders  Thinking Ahead</vt:lpstr>
      <vt:lpstr>2017-2018 Cadre Planning</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Hearn, Sarah</dc:creator>
  <cp:lastModifiedBy>Laura Davidson</cp:lastModifiedBy>
  <cp:revision>49</cp:revision>
  <dcterms:created xsi:type="dcterms:W3CDTF">2017-03-10T18:14:18Z</dcterms:created>
  <dcterms:modified xsi:type="dcterms:W3CDTF">2017-04-14T19:43:10Z</dcterms:modified>
</cp:coreProperties>
</file>